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Nunito Bold" charset="1" panose="00000000000000000000"/>
      <p:regular r:id="rId26"/>
    </p:embeddedFont>
    <p:embeddedFont>
      <p:font typeface="Nunito"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3.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06DD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36022"/>
            <a:chOff x="0" y="0"/>
            <a:chExt cx="4816593" cy="694261"/>
          </a:xfrm>
        </p:grpSpPr>
        <p:sp>
          <p:nvSpPr>
            <p:cNvPr name="Freeform 3" id="3"/>
            <p:cNvSpPr/>
            <p:nvPr/>
          </p:nvSpPr>
          <p:spPr>
            <a:xfrm flipH="false" flipV="false" rot="0">
              <a:off x="0" y="0"/>
              <a:ext cx="4816592" cy="694261"/>
            </a:xfrm>
            <a:custGeom>
              <a:avLst/>
              <a:gdLst/>
              <a:ahLst/>
              <a:cxnLst/>
              <a:rect r="r" b="b" t="t" l="l"/>
              <a:pathLst>
                <a:path h="694261" w="4816592">
                  <a:moveTo>
                    <a:pt x="0" y="0"/>
                  </a:moveTo>
                  <a:lnTo>
                    <a:pt x="4816592" y="0"/>
                  </a:lnTo>
                  <a:lnTo>
                    <a:pt x="4816592" y="694261"/>
                  </a:lnTo>
                  <a:lnTo>
                    <a:pt x="0" y="694261"/>
                  </a:lnTo>
                  <a:close/>
                </a:path>
              </a:pathLst>
            </a:custGeom>
            <a:solidFill>
              <a:srgbClr val="000000"/>
            </a:solidFill>
          </p:spPr>
        </p:sp>
        <p:sp>
          <p:nvSpPr>
            <p:cNvPr name="TextBox 4" id="4"/>
            <p:cNvSpPr txBox="true"/>
            <p:nvPr/>
          </p:nvSpPr>
          <p:spPr>
            <a:xfrm>
              <a:off x="0" y="-38100"/>
              <a:ext cx="4816593" cy="73236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604562" y="2636022"/>
            <a:ext cx="4571786" cy="7863884"/>
            <a:chOff x="0" y="0"/>
            <a:chExt cx="1204092" cy="2071147"/>
          </a:xfrm>
        </p:grpSpPr>
        <p:sp>
          <p:nvSpPr>
            <p:cNvPr name="Freeform 6" id="6"/>
            <p:cNvSpPr/>
            <p:nvPr/>
          </p:nvSpPr>
          <p:spPr>
            <a:xfrm flipH="false" flipV="false" rot="0">
              <a:off x="0" y="0"/>
              <a:ext cx="1204092" cy="2071146"/>
            </a:xfrm>
            <a:custGeom>
              <a:avLst/>
              <a:gdLst/>
              <a:ahLst/>
              <a:cxnLst/>
              <a:rect r="r" b="b" t="t" l="l"/>
              <a:pathLst>
                <a:path h="2071146" w="1204092">
                  <a:moveTo>
                    <a:pt x="203200" y="0"/>
                  </a:moveTo>
                  <a:lnTo>
                    <a:pt x="1204092" y="0"/>
                  </a:lnTo>
                  <a:lnTo>
                    <a:pt x="1000892" y="2071146"/>
                  </a:lnTo>
                  <a:lnTo>
                    <a:pt x="0" y="2071146"/>
                  </a:lnTo>
                  <a:lnTo>
                    <a:pt x="203200" y="0"/>
                  </a:lnTo>
                  <a:close/>
                </a:path>
              </a:pathLst>
            </a:custGeom>
            <a:solidFill>
              <a:srgbClr val="004AAD"/>
            </a:solidFill>
          </p:spPr>
        </p:sp>
        <p:sp>
          <p:nvSpPr>
            <p:cNvPr name="TextBox 7" id="7"/>
            <p:cNvSpPr txBox="true"/>
            <p:nvPr/>
          </p:nvSpPr>
          <p:spPr>
            <a:xfrm>
              <a:off x="101600" y="-38100"/>
              <a:ext cx="1000892" cy="210924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028700" y="4472522"/>
            <a:ext cx="16230600" cy="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1028700" y="234321"/>
            <a:ext cx="5960295" cy="2167380"/>
          </a:xfrm>
          <a:custGeom>
            <a:avLst/>
            <a:gdLst/>
            <a:ahLst/>
            <a:cxnLst/>
            <a:rect r="r" b="b" t="t" l="l"/>
            <a:pathLst>
              <a:path h="2167380" w="5960295">
                <a:moveTo>
                  <a:pt x="0" y="0"/>
                </a:moveTo>
                <a:lnTo>
                  <a:pt x="5960295" y="0"/>
                </a:lnTo>
                <a:lnTo>
                  <a:pt x="5960295" y="2167380"/>
                </a:lnTo>
                <a:lnTo>
                  <a:pt x="0" y="2167380"/>
                </a:lnTo>
                <a:lnTo>
                  <a:pt x="0" y="0"/>
                </a:lnTo>
                <a:close/>
              </a:path>
            </a:pathLst>
          </a:custGeom>
          <a:blipFill>
            <a:blip r:embed="rId2"/>
            <a:stretch>
              <a:fillRect l="0" t="0" r="0" b="0"/>
            </a:stretch>
          </a:blipFill>
        </p:spPr>
      </p:sp>
      <p:sp>
        <p:nvSpPr>
          <p:cNvPr name="TextBox 10" id="10"/>
          <p:cNvSpPr txBox="true"/>
          <p:nvPr/>
        </p:nvSpPr>
        <p:spPr>
          <a:xfrm rot="0">
            <a:off x="1142017" y="2677377"/>
            <a:ext cx="511031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Nunito Bold"/>
                <a:ea typeface="Nunito Bold"/>
                <a:cs typeface="Nunito Bold"/>
                <a:sym typeface="Nunito Bold"/>
              </a:rPr>
              <a:t>Capstone</a:t>
            </a:r>
          </a:p>
        </p:txBody>
      </p:sp>
      <p:sp>
        <p:nvSpPr>
          <p:cNvPr name="TextBox 11" id="11"/>
          <p:cNvSpPr txBox="true"/>
          <p:nvPr/>
        </p:nvSpPr>
        <p:spPr>
          <a:xfrm rot="0">
            <a:off x="10937528" y="933450"/>
            <a:ext cx="611713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Nunito Bold"/>
                <a:ea typeface="Nunito Bold"/>
                <a:cs typeface="Nunito Bold"/>
                <a:sym typeface="Nunito Bold"/>
              </a:rPr>
              <a:t>Presentación Fase 1</a:t>
            </a:r>
          </a:p>
        </p:txBody>
      </p:sp>
      <p:sp>
        <p:nvSpPr>
          <p:cNvPr name="TextBox 12" id="12"/>
          <p:cNvSpPr txBox="true"/>
          <p:nvPr/>
        </p:nvSpPr>
        <p:spPr>
          <a:xfrm rot="0">
            <a:off x="918992" y="4710647"/>
            <a:ext cx="2331690"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Nunito Bold"/>
                <a:ea typeface="Nunito Bold"/>
                <a:cs typeface="Nunito Bold"/>
                <a:sym typeface="Nunito Bold"/>
              </a:rPr>
              <a:t>Grupo N°: 2</a:t>
            </a:r>
          </a:p>
        </p:txBody>
      </p:sp>
      <p:sp>
        <p:nvSpPr>
          <p:cNvPr name="TextBox 13" id="13"/>
          <p:cNvSpPr txBox="true"/>
          <p:nvPr/>
        </p:nvSpPr>
        <p:spPr>
          <a:xfrm rot="0">
            <a:off x="1142017" y="5224362"/>
            <a:ext cx="3025973" cy="2380615"/>
          </a:xfrm>
          <a:prstGeom prst="rect">
            <a:avLst/>
          </a:prstGeom>
        </p:spPr>
        <p:txBody>
          <a:bodyPr anchor="t" rtlCol="false" tIns="0" lIns="0" bIns="0" rIns="0">
            <a:spAutoFit/>
          </a:bodyPr>
          <a:lstStyle/>
          <a:p>
            <a:pPr algn="just">
              <a:lnSpc>
                <a:spcPts val="4759"/>
              </a:lnSpc>
            </a:pPr>
            <a:r>
              <a:rPr lang="en-US" sz="3399" b="true">
                <a:solidFill>
                  <a:srgbClr val="FFFFFF"/>
                </a:solidFill>
                <a:latin typeface="Nunito Bold"/>
                <a:ea typeface="Nunito Bold"/>
                <a:cs typeface="Nunito Bold"/>
                <a:sym typeface="Nunito Bold"/>
              </a:rPr>
              <a:t>Integrantes:</a:t>
            </a:r>
          </a:p>
          <a:p>
            <a:pPr algn="just">
              <a:lnSpc>
                <a:spcPts val="4759"/>
              </a:lnSpc>
            </a:pPr>
            <a:r>
              <a:rPr lang="en-US" sz="3399">
                <a:solidFill>
                  <a:srgbClr val="FFFFFF"/>
                </a:solidFill>
                <a:latin typeface="Nunito"/>
                <a:ea typeface="Nunito"/>
                <a:cs typeface="Nunito"/>
                <a:sym typeface="Nunito"/>
              </a:rPr>
              <a:t>Javier Reinoso</a:t>
            </a:r>
          </a:p>
          <a:p>
            <a:pPr algn="just">
              <a:lnSpc>
                <a:spcPts val="4759"/>
              </a:lnSpc>
            </a:pPr>
            <a:r>
              <a:rPr lang="en-US" sz="3399">
                <a:solidFill>
                  <a:srgbClr val="FFFFFF"/>
                </a:solidFill>
                <a:latin typeface="Nunito"/>
                <a:ea typeface="Nunito"/>
                <a:cs typeface="Nunito"/>
                <a:sym typeface="Nunito"/>
              </a:rPr>
              <a:t>Johao Marchant</a:t>
            </a:r>
          </a:p>
          <a:p>
            <a:pPr algn="just">
              <a:lnSpc>
                <a:spcPts val="4759"/>
              </a:lnSpc>
            </a:pPr>
            <a:r>
              <a:rPr lang="en-US" sz="3399">
                <a:solidFill>
                  <a:srgbClr val="FFFFFF"/>
                </a:solidFill>
                <a:latin typeface="Nunito"/>
                <a:ea typeface="Nunito"/>
                <a:cs typeface="Nunito"/>
                <a:sym typeface="Nunito"/>
              </a:rPr>
              <a:t>Sebastián Roa</a:t>
            </a:r>
          </a:p>
        </p:txBody>
      </p:sp>
      <p:sp>
        <p:nvSpPr>
          <p:cNvPr name="TextBox 14" id="14"/>
          <p:cNvSpPr txBox="true"/>
          <p:nvPr/>
        </p:nvSpPr>
        <p:spPr>
          <a:xfrm rot="0">
            <a:off x="918992" y="7785952"/>
            <a:ext cx="5530304" cy="1180465"/>
          </a:xfrm>
          <a:prstGeom prst="rect">
            <a:avLst/>
          </a:prstGeom>
        </p:spPr>
        <p:txBody>
          <a:bodyPr anchor="t" rtlCol="false" tIns="0" lIns="0" bIns="0" rIns="0">
            <a:spAutoFit/>
          </a:bodyPr>
          <a:lstStyle/>
          <a:p>
            <a:pPr algn="l">
              <a:lnSpc>
                <a:spcPts val="4759"/>
              </a:lnSpc>
            </a:pPr>
            <a:r>
              <a:rPr lang="en-US" sz="3399" b="true">
                <a:solidFill>
                  <a:srgbClr val="FFFFFF"/>
                </a:solidFill>
                <a:latin typeface="Nunito Bold"/>
                <a:ea typeface="Nunito Bold"/>
                <a:cs typeface="Nunito Bold"/>
                <a:sym typeface="Nunito Bold"/>
              </a:rPr>
              <a:t>Sección: </a:t>
            </a:r>
            <a:r>
              <a:rPr lang="en-US" sz="3399">
                <a:solidFill>
                  <a:srgbClr val="FFFFFF"/>
                </a:solidFill>
                <a:latin typeface="Nunito"/>
                <a:ea typeface="Nunito"/>
                <a:cs typeface="Nunito"/>
                <a:sym typeface="Nunito"/>
              </a:rPr>
              <a:t>002D</a:t>
            </a:r>
          </a:p>
          <a:p>
            <a:pPr algn="l">
              <a:lnSpc>
                <a:spcPts val="4759"/>
              </a:lnSpc>
            </a:pPr>
            <a:r>
              <a:rPr lang="en-US" sz="3399" b="true">
                <a:solidFill>
                  <a:srgbClr val="FFFFFF"/>
                </a:solidFill>
                <a:latin typeface="Nunito Bold"/>
                <a:ea typeface="Nunito Bold"/>
                <a:cs typeface="Nunito Bold"/>
                <a:sym typeface="Nunito Bold"/>
              </a:rPr>
              <a:t>Docente: </a:t>
            </a:r>
            <a:r>
              <a:rPr lang="en-US" sz="3399">
                <a:solidFill>
                  <a:srgbClr val="FFFFFF"/>
                </a:solidFill>
                <a:latin typeface="Nunito"/>
                <a:ea typeface="Nunito"/>
                <a:cs typeface="Nunito"/>
                <a:sym typeface="Nunito"/>
              </a:rPr>
              <a:t>Mallén González G</a:t>
            </a:r>
          </a:p>
        </p:txBody>
      </p:sp>
      <p:sp>
        <p:nvSpPr>
          <p:cNvPr name="TextBox 15" id="15"/>
          <p:cNvSpPr txBox="true"/>
          <p:nvPr/>
        </p:nvSpPr>
        <p:spPr>
          <a:xfrm rot="0">
            <a:off x="15259496" y="8319987"/>
            <a:ext cx="2068264" cy="646430"/>
          </a:xfrm>
          <a:prstGeom prst="rect">
            <a:avLst/>
          </a:prstGeom>
        </p:spPr>
        <p:txBody>
          <a:bodyPr anchor="t" rtlCol="false" tIns="0" lIns="0" bIns="0" rIns="0">
            <a:spAutoFit/>
          </a:bodyPr>
          <a:lstStyle/>
          <a:p>
            <a:pPr algn="ctr">
              <a:lnSpc>
                <a:spcPts val="5319"/>
              </a:lnSpc>
            </a:pPr>
            <a:r>
              <a:rPr lang="en-US" sz="3799" b="true">
                <a:solidFill>
                  <a:srgbClr val="FFFFFF"/>
                </a:solidFill>
                <a:latin typeface="Nunito Bold"/>
                <a:ea typeface="Nunito Bold"/>
                <a:cs typeface="Nunito Bold"/>
                <a:sym typeface="Nunito Bold"/>
              </a:rPr>
              <a:t>PTY4614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grpSp>
        <p:nvGrpSpPr>
          <p:cNvPr name="Group 6" id="6"/>
          <p:cNvGrpSpPr/>
          <p:nvPr/>
        </p:nvGrpSpPr>
        <p:grpSpPr>
          <a:xfrm rot="0">
            <a:off x="10399322" y="2720418"/>
            <a:ext cx="6859978" cy="5254284"/>
            <a:chOff x="0" y="0"/>
            <a:chExt cx="911127" cy="697862"/>
          </a:xfrm>
        </p:grpSpPr>
        <p:sp>
          <p:nvSpPr>
            <p:cNvPr name="Freeform 7" id="7"/>
            <p:cNvSpPr/>
            <p:nvPr/>
          </p:nvSpPr>
          <p:spPr>
            <a:xfrm flipH="false" flipV="false" rot="0">
              <a:off x="0" y="0"/>
              <a:ext cx="911127" cy="697862"/>
            </a:xfrm>
            <a:custGeom>
              <a:avLst/>
              <a:gdLst/>
              <a:ahLst/>
              <a:cxnLst/>
              <a:rect r="r" b="b" t="t" l="l"/>
              <a:pathLst>
                <a:path h="697862" w="911127">
                  <a:moveTo>
                    <a:pt x="0" y="0"/>
                  </a:moveTo>
                  <a:lnTo>
                    <a:pt x="911127" y="0"/>
                  </a:lnTo>
                  <a:lnTo>
                    <a:pt x="911127" y="697862"/>
                  </a:lnTo>
                  <a:lnTo>
                    <a:pt x="0" y="697862"/>
                  </a:lnTo>
                  <a:close/>
                </a:path>
              </a:pathLst>
            </a:custGeom>
            <a:blipFill>
              <a:blip r:embed="rId3"/>
              <a:stretch>
                <a:fillRect l="-7330" t="0" r="-7330" b="0"/>
              </a:stretch>
            </a:blipFill>
          </p:spPr>
        </p:sp>
      </p:grpSp>
      <p:sp>
        <p:nvSpPr>
          <p:cNvPr name="TextBox 8" id="8"/>
          <p:cNvSpPr txBox="true"/>
          <p:nvPr/>
        </p:nvSpPr>
        <p:spPr>
          <a:xfrm rot="0">
            <a:off x="3035920" y="693645"/>
            <a:ext cx="7900095"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Planificación del Proyecto</a:t>
            </a:r>
          </a:p>
        </p:txBody>
      </p:sp>
      <p:sp>
        <p:nvSpPr>
          <p:cNvPr name="TextBox 9" id="9"/>
          <p:cNvSpPr txBox="true"/>
          <p:nvPr/>
        </p:nvSpPr>
        <p:spPr>
          <a:xfrm rot="0">
            <a:off x="1028700" y="3880694"/>
            <a:ext cx="8389043" cy="3714750"/>
          </a:xfrm>
          <a:prstGeom prst="rect">
            <a:avLst/>
          </a:prstGeom>
        </p:spPr>
        <p:txBody>
          <a:bodyPr anchor="t" rtlCol="false" tIns="0" lIns="0" bIns="0" rIns="0">
            <a:spAutoFit/>
          </a:bodyPr>
          <a:lstStyle/>
          <a:p>
            <a:pPr algn="just">
              <a:lnSpc>
                <a:spcPts val="4200"/>
              </a:lnSpc>
            </a:pPr>
            <a:r>
              <a:rPr lang="en-US" sz="3000">
                <a:solidFill>
                  <a:srgbClr val="000000"/>
                </a:solidFill>
                <a:latin typeface="Nunito"/>
                <a:ea typeface="Nunito"/>
                <a:cs typeface="Nunito"/>
                <a:sym typeface="Nunito"/>
              </a:rPr>
              <a:t>Los interesados para esta solución, corresponden a don Eduardo Miranda (Área TI) y don Julio Mora (Área Legal). Ambos empleados de la Municipalidad de San Bernardo que se han visto en la necesidad de recurrir a un sistema de notificaciones para las facturas que recibe el municipio.</a:t>
            </a:r>
          </a:p>
        </p:txBody>
      </p:sp>
      <p:sp>
        <p:nvSpPr>
          <p:cNvPr name="TextBox 10" id="10"/>
          <p:cNvSpPr txBox="true"/>
          <p:nvPr/>
        </p:nvSpPr>
        <p:spPr>
          <a:xfrm rot="0">
            <a:off x="1028700" y="2809557"/>
            <a:ext cx="7511097"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Reunión con Interesados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grpSp>
        <p:nvGrpSpPr>
          <p:cNvPr name="Group 6" id="6"/>
          <p:cNvGrpSpPr/>
          <p:nvPr/>
        </p:nvGrpSpPr>
        <p:grpSpPr>
          <a:xfrm rot="0">
            <a:off x="10315918" y="2033381"/>
            <a:ext cx="7085517" cy="6828316"/>
            <a:chOff x="0" y="0"/>
            <a:chExt cx="911127" cy="878054"/>
          </a:xfrm>
        </p:grpSpPr>
        <p:sp>
          <p:nvSpPr>
            <p:cNvPr name="Freeform 7" id="7"/>
            <p:cNvSpPr/>
            <p:nvPr/>
          </p:nvSpPr>
          <p:spPr>
            <a:xfrm flipH="false" flipV="false" rot="0">
              <a:off x="0" y="0"/>
              <a:ext cx="911127" cy="878054"/>
            </a:xfrm>
            <a:custGeom>
              <a:avLst/>
              <a:gdLst/>
              <a:ahLst/>
              <a:cxnLst/>
              <a:rect r="r" b="b" t="t" l="l"/>
              <a:pathLst>
                <a:path h="878054" w="911127">
                  <a:moveTo>
                    <a:pt x="0" y="0"/>
                  </a:moveTo>
                  <a:lnTo>
                    <a:pt x="911127" y="0"/>
                  </a:lnTo>
                  <a:lnTo>
                    <a:pt x="911127" y="878054"/>
                  </a:lnTo>
                  <a:lnTo>
                    <a:pt x="0" y="878054"/>
                  </a:lnTo>
                  <a:close/>
                </a:path>
              </a:pathLst>
            </a:custGeom>
            <a:blipFill>
              <a:blip r:embed="rId3"/>
              <a:stretch>
                <a:fillRect l="-7629" t="0" r="-7629" b="-104445"/>
              </a:stretch>
            </a:blipFill>
          </p:spPr>
        </p:sp>
      </p:grpSp>
      <p:sp>
        <p:nvSpPr>
          <p:cNvPr name="TextBox 8" id="8"/>
          <p:cNvSpPr txBox="true"/>
          <p:nvPr/>
        </p:nvSpPr>
        <p:spPr>
          <a:xfrm rot="0">
            <a:off x="3035920" y="693645"/>
            <a:ext cx="7900095"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Planificación del Proyecto</a:t>
            </a:r>
          </a:p>
        </p:txBody>
      </p:sp>
      <p:sp>
        <p:nvSpPr>
          <p:cNvPr name="TextBox 9" id="9"/>
          <p:cNvSpPr txBox="true"/>
          <p:nvPr/>
        </p:nvSpPr>
        <p:spPr>
          <a:xfrm rot="0">
            <a:off x="1028700" y="3880694"/>
            <a:ext cx="8389043" cy="2114550"/>
          </a:xfrm>
          <a:prstGeom prst="rect">
            <a:avLst/>
          </a:prstGeom>
        </p:spPr>
        <p:txBody>
          <a:bodyPr anchor="t" rtlCol="false" tIns="0" lIns="0" bIns="0" rIns="0">
            <a:spAutoFit/>
          </a:bodyPr>
          <a:lstStyle/>
          <a:p>
            <a:pPr algn="just">
              <a:lnSpc>
                <a:spcPts val="4200"/>
              </a:lnSpc>
            </a:pPr>
            <a:r>
              <a:rPr lang="en-US" sz="3000">
                <a:solidFill>
                  <a:srgbClr val="000000"/>
                </a:solidFill>
                <a:latin typeface="Nunito"/>
                <a:ea typeface="Nunito"/>
                <a:cs typeface="Nunito"/>
                <a:sym typeface="Nunito"/>
              </a:rPr>
              <a:t>Adicionalmente, se realizaron entrevistas individuales más detalladas, con el fin de esclarecer los requerimientos fundamentales que debería cumplir la solución propuesta.</a:t>
            </a:r>
          </a:p>
        </p:txBody>
      </p:sp>
      <p:sp>
        <p:nvSpPr>
          <p:cNvPr name="TextBox 10" id="10"/>
          <p:cNvSpPr txBox="true"/>
          <p:nvPr/>
        </p:nvSpPr>
        <p:spPr>
          <a:xfrm rot="0">
            <a:off x="1028700" y="2809557"/>
            <a:ext cx="3412807"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Entrevistas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grpSp>
        <p:nvGrpSpPr>
          <p:cNvPr name="Group 6" id="6"/>
          <p:cNvGrpSpPr/>
          <p:nvPr/>
        </p:nvGrpSpPr>
        <p:grpSpPr>
          <a:xfrm rot="0">
            <a:off x="12833903" y="3118792"/>
            <a:ext cx="4180098" cy="4291756"/>
            <a:chOff x="0" y="0"/>
            <a:chExt cx="911127" cy="935465"/>
          </a:xfrm>
        </p:grpSpPr>
        <p:sp>
          <p:nvSpPr>
            <p:cNvPr name="Freeform 7" id="7"/>
            <p:cNvSpPr/>
            <p:nvPr/>
          </p:nvSpPr>
          <p:spPr>
            <a:xfrm flipH="false" flipV="false" rot="0">
              <a:off x="0" y="0"/>
              <a:ext cx="911127" cy="935465"/>
            </a:xfrm>
            <a:custGeom>
              <a:avLst/>
              <a:gdLst/>
              <a:ahLst/>
              <a:cxnLst/>
              <a:rect r="r" b="b" t="t" l="l"/>
              <a:pathLst>
                <a:path h="935465" w="911127">
                  <a:moveTo>
                    <a:pt x="0" y="0"/>
                  </a:moveTo>
                  <a:lnTo>
                    <a:pt x="911127" y="0"/>
                  </a:lnTo>
                  <a:lnTo>
                    <a:pt x="911127" y="935465"/>
                  </a:lnTo>
                  <a:lnTo>
                    <a:pt x="0" y="935465"/>
                  </a:lnTo>
                  <a:close/>
                </a:path>
              </a:pathLst>
            </a:custGeom>
            <a:blipFill>
              <a:blip r:embed="rId3"/>
              <a:stretch>
                <a:fillRect l="-1335" t="0" r="-1335" b="0"/>
              </a:stretch>
            </a:blipFill>
          </p:spPr>
        </p:sp>
      </p:grpSp>
      <p:sp>
        <p:nvSpPr>
          <p:cNvPr name="TextBox 8" id="8"/>
          <p:cNvSpPr txBox="true"/>
          <p:nvPr/>
        </p:nvSpPr>
        <p:spPr>
          <a:xfrm rot="0">
            <a:off x="3035920" y="693645"/>
            <a:ext cx="7900095"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Planificación del Proyecto</a:t>
            </a:r>
          </a:p>
        </p:txBody>
      </p:sp>
      <p:sp>
        <p:nvSpPr>
          <p:cNvPr name="TextBox 9" id="9"/>
          <p:cNvSpPr txBox="true"/>
          <p:nvPr/>
        </p:nvSpPr>
        <p:spPr>
          <a:xfrm rot="0">
            <a:off x="1028700" y="3880694"/>
            <a:ext cx="8389043" cy="2114550"/>
          </a:xfrm>
          <a:prstGeom prst="rect">
            <a:avLst/>
          </a:prstGeom>
        </p:spPr>
        <p:txBody>
          <a:bodyPr anchor="t" rtlCol="false" tIns="0" lIns="0" bIns="0" rIns="0">
            <a:spAutoFit/>
          </a:bodyPr>
          <a:lstStyle/>
          <a:p>
            <a:pPr algn="just">
              <a:lnSpc>
                <a:spcPts val="4200"/>
              </a:lnSpc>
            </a:pPr>
            <a:r>
              <a:rPr lang="en-US" sz="3000">
                <a:solidFill>
                  <a:srgbClr val="000000"/>
                </a:solidFill>
                <a:latin typeface="Nunito"/>
                <a:ea typeface="Nunito"/>
                <a:cs typeface="Nunito"/>
                <a:sym typeface="Nunito"/>
              </a:rPr>
              <a:t>A su vez, para respaldar y llevar un registro de las conversaciones, utilizamos la captura de audio para no dejar pasar detalles que podrían incluirse en la propuesta. </a:t>
            </a:r>
          </a:p>
        </p:txBody>
      </p:sp>
      <p:sp>
        <p:nvSpPr>
          <p:cNvPr name="TextBox 10" id="10"/>
          <p:cNvSpPr txBox="true"/>
          <p:nvPr/>
        </p:nvSpPr>
        <p:spPr>
          <a:xfrm rot="0">
            <a:off x="1028700" y="2809557"/>
            <a:ext cx="4739005"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Notas de Audio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grpSp>
        <p:nvGrpSpPr>
          <p:cNvPr name="Group 6" id="6"/>
          <p:cNvGrpSpPr/>
          <p:nvPr/>
        </p:nvGrpSpPr>
        <p:grpSpPr>
          <a:xfrm rot="0">
            <a:off x="11737470" y="2105602"/>
            <a:ext cx="4354156" cy="6654061"/>
            <a:chOff x="0" y="0"/>
            <a:chExt cx="911127" cy="1392393"/>
          </a:xfrm>
        </p:grpSpPr>
        <p:sp>
          <p:nvSpPr>
            <p:cNvPr name="Freeform 7" id="7"/>
            <p:cNvSpPr/>
            <p:nvPr/>
          </p:nvSpPr>
          <p:spPr>
            <a:xfrm flipH="false" flipV="false" rot="0">
              <a:off x="0" y="0"/>
              <a:ext cx="911127" cy="1392393"/>
            </a:xfrm>
            <a:custGeom>
              <a:avLst/>
              <a:gdLst/>
              <a:ahLst/>
              <a:cxnLst/>
              <a:rect r="r" b="b" t="t" l="l"/>
              <a:pathLst>
                <a:path h="1392393" w="911127">
                  <a:moveTo>
                    <a:pt x="0" y="0"/>
                  </a:moveTo>
                  <a:lnTo>
                    <a:pt x="911127" y="0"/>
                  </a:lnTo>
                  <a:lnTo>
                    <a:pt x="911127" y="1392393"/>
                  </a:lnTo>
                  <a:lnTo>
                    <a:pt x="0" y="1392393"/>
                  </a:lnTo>
                  <a:close/>
                </a:path>
              </a:pathLst>
            </a:custGeom>
            <a:blipFill>
              <a:blip r:embed="rId3"/>
              <a:stretch>
                <a:fillRect l="-6734" t="0" r="-6734" b="0"/>
              </a:stretch>
            </a:blipFill>
          </p:spPr>
        </p:sp>
      </p:grpSp>
      <p:sp>
        <p:nvSpPr>
          <p:cNvPr name="TextBox 8" id="8"/>
          <p:cNvSpPr txBox="true"/>
          <p:nvPr/>
        </p:nvSpPr>
        <p:spPr>
          <a:xfrm rot="0">
            <a:off x="3035920" y="693645"/>
            <a:ext cx="7900095"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Planificación del Proyecto</a:t>
            </a:r>
          </a:p>
        </p:txBody>
      </p:sp>
      <p:sp>
        <p:nvSpPr>
          <p:cNvPr name="TextBox 9" id="9"/>
          <p:cNvSpPr txBox="true"/>
          <p:nvPr/>
        </p:nvSpPr>
        <p:spPr>
          <a:xfrm rot="0">
            <a:off x="1028700" y="3880694"/>
            <a:ext cx="8389043" cy="2114550"/>
          </a:xfrm>
          <a:prstGeom prst="rect">
            <a:avLst/>
          </a:prstGeom>
        </p:spPr>
        <p:txBody>
          <a:bodyPr anchor="t" rtlCol="false" tIns="0" lIns="0" bIns="0" rIns="0">
            <a:spAutoFit/>
          </a:bodyPr>
          <a:lstStyle/>
          <a:p>
            <a:pPr algn="just">
              <a:lnSpc>
                <a:spcPts val="4200"/>
              </a:lnSpc>
            </a:pPr>
            <a:r>
              <a:rPr lang="en-US" sz="3000">
                <a:solidFill>
                  <a:srgbClr val="000000"/>
                </a:solidFill>
                <a:latin typeface="Nunito"/>
                <a:ea typeface="Nunito"/>
                <a:cs typeface="Nunito"/>
                <a:sym typeface="Nunito"/>
              </a:rPr>
              <a:t>Se realizó un boceto preliminar del posible funcionamiento que podría implementar la solución informática. Esto con el fin de cimentar los principios para el desarrollo de la aplicación.</a:t>
            </a:r>
          </a:p>
        </p:txBody>
      </p:sp>
      <p:sp>
        <p:nvSpPr>
          <p:cNvPr name="TextBox 10" id="10"/>
          <p:cNvSpPr txBox="true"/>
          <p:nvPr/>
        </p:nvSpPr>
        <p:spPr>
          <a:xfrm rot="0">
            <a:off x="1028700" y="2809557"/>
            <a:ext cx="5965507"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Diagrama de Flujos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sp>
        <p:nvSpPr>
          <p:cNvPr name="TextBox 6" id="6"/>
          <p:cNvSpPr txBox="true"/>
          <p:nvPr/>
        </p:nvSpPr>
        <p:spPr>
          <a:xfrm rot="0">
            <a:off x="1028700" y="3750694"/>
            <a:ext cx="16230600" cy="446151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unito"/>
                <a:ea typeface="Nunito"/>
                <a:cs typeface="Nunito"/>
                <a:sym typeface="Nunito"/>
              </a:rPr>
              <a:t>Inicio del Proyecto</a:t>
            </a:r>
          </a:p>
          <a:p>
            <a:pPr algn="just" marL="777240" indent="-388620" lvl="1">
              <a:lnSpc>
                <a:spcPts val="5040"/>
              </a:lnSpc>
              <a:buFont typeface="Arial"/>
              <a:buChar char="•"/>
            </a:pPr>
            <a:r>
              <a:rPr lang="en-US" sz="3600">
                <a:solidFill>
                  <a:srgbClr val="000000"/>
                </a:solidFill>
                <a:latin typeface="Nunito"/>
                <a:ea typeface="Nunito"/>
                <a:cs typeface="Nunito"/>
                <a:sym typeface="Nunito"/>
              </a:rPr>
              <a:t>Reunión con los interesados</a:t>
            </a:r>
          </a:p>
          <a:p>
            <a:pPr algn="just" marL="777240" indent="-388620" lvl="1">
              <a:lnSpc>
                <a:spcPts val="5040"/>
              </a:lnSpc>
              <a:buFont typeface="Arial"/>
              <a:buChar char="•"/>
            </a:pPr>
            <a:r>
              <a:rPr lang="en-US" sz="3600">
                <a:solidFill>
                  <a:srgbClr val="000000"/>
                </a:solidFill>
                <a:latin typeface="Nunito"/>
                <a:ea typeface="Nunito"/>
                <a:cs typeface="Nunito"/>
                <a:sym typeface="Nunito"/>
              </a:rPr>
              <a:t>Entrevistas</a:t>
            </a:r>
          </a:p>
          <a:p>
            <a:pPr algn="just" marL="777240" indent="-388620" lvl="1">
              <a:lnSpc>
                <a:spcPts val="5040"/>
              </a:lnSpc>
              <a:buFont typeface="Arial"/>
              <a:buChar char="•"/>
            </a:pPr>
            <a:r>
              <a:rPr lang="en-US" sz="3600">
                <a:solidFill>
                  <a:srgbClr val="000000"/>
                </a:solidFill>
                <a:latin typeface="Nunito"/>
                <a:ea typeface="Nunito"/>
                <a:cs typeface="Nunito"/>
                <a:sym typeface="Nunito"/>
              </a:rPr>
              <a:t>Captura de requerimientos </a:t>
            </a:r>
          </a:p>
          <a:p>
            <a:pPr algn="just" marL="777240" indent="-388620" lvl="1">
              <a:lnSpc>
                <a:spcPts val="5040"/>
              </a:lnSpc>
              <a:buFont typeface="Arial"/>
              <a:buChar char="•"/>
            </a:pPr>
            <a:r>
              <a:rPr lang="en-US" sz="3600">
                <a:solidFill>
                  <a:srgbClr val="000000"/>
                </a:solidFill>
                <a:latin typeface="Nunito"/>
                <a:ea typeface="Nunito"/>
                <a:cs typeface="Nunito"/>
                <a:sym typeface="Nunito"/>
              </a:rPr>
              <a:t>Diagrama de Flujo</a:t>
            </a:r>
          </a:p>
          <a:p>
            <a:pPr algn="just" marL="777240" indent="-388620" lvl="1">
              <a:lnSpc>
                <a:spcPts val="5040"/>
              </a:lnSpc>
              <a:buFont typeface="Arial"/>
              <a:buChar char="•"/>
            </a:pPr>
            <a:r>
              <a:rPr lang="en-US" sz="3600">
                <a:solidFill>
                  <a:srgbClr val="000000"/>
                </a:solidFill>
                <a:latin typeface="Nunito"/>
                <a:ea typeface="Nunito"/>
                <a:cs typeface="Nunito"/>
                <a:sym typeface="Nunito"/>
              </a:rPr>
              <a:t>Plan de Trabajo</a:t>
            </a:r>
          </a:p>
          <a:p>
            <a:pPr algn="just" marL="777240" indent="-388620" lvl="1">
              <a:lnSpc>
                <a:spcPts val="5040"/>
              </a:lnSpc>
              <a:buFont typeface="Arial"/>
              <a:buChar char="•"/>
            </a:pPr>
            <a:r>
              <a:rPr lang="en-US" sz="3600">
                <a:solidFill>
                  <a:srgbClr val="000000"/>
                </a:solidFill>
                <a:latin typeface="Nunito"/>
                <a:ea typeface="Nunito"/>
                <a:cs typeface="Nunito"/>
                <a:sym typeface="Nunito"/>
              </a:rPr>
              <a:t>Carta Gantt</a:t>
            </a:r>
          </a:p>
        </p:txBody>
      </p:sp>
      <p:sp>
        <p:nvSpPr>
          <p:cNvPr name="Freeform 7" id="7"/>
          <p:cNvSpPr/>
          <p:nvPr/>
        </p:nvSpPr>
        <p:spPr>
          <a:xfrm flipH="false" flipV="false" rot="0">
            <a:off x="13553536" y="4644371"/>
            <a:ext cx="2740831" cy="2740831"/>
          </a:xfrm>
          <a:custGeom>
            <a:avLst/>
            <a:gdLst/>
            <a:ahLst/>
            <a:cxnLst/>
            <a:rect r="r" b="b" t="t" l="l"/>
            <a:pathLst>
              <a:path h="2740831" w="2740831">
                <a:moveTo>
                  <a:pt x="0" y="0"/>
                </a:moveTo>
                <a:lnTo>
                  <a:pt x="2740831" y="0"/>
                </a:lnTo>
                <a:lnTo>
                  <a:pt x="2740831" y="2740831"/>
                </a:lnTo>
                <a:lnTo>
                  <a:pt x="0" y="27408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035920" y="693645"/>
            <a:ext cx="9803904"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Desarrollo de Actividades / Hito</a:t>
            </a:r>
          </a:p>
        </p:txBody>
      </p:sp>
      <p:sp>
        <p:nvSpPr>
          <p:cNvPr name="TextBox 9" id="9"/>
          <p:cNvSpPr txBox="true"/>
          <p:nvPr/>
        </p:nvSpPr>
        <p:spPr>
          <a:xfrm rot="0">
            <a:off x="1028700" y="2272174"/>
            <a:ext cx="11948815"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Fase N°1 - Definición del Proyecto APT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68680"/>
            <a:ext cx="18288000" cy="11155680"/>
          </a:xfrm>
          <a:custGeom>
            <a:avLst/>
            <a:gdLst/>
            <a:ahLst/>
            <a:cxnLst/>
            <a:rect r="r" b="b" t="t" l="l"/>
            <a:pathLst>
              <a:path h="11155680" w="18288000">
                <a:moveTo>
                  <a:pt x="0" y="0"/>
                </a:moveTo>
                <a:lnTo>
                  <a:pt x="18288000" y="0"/>
                </a:lnTo>
                <a:lnTo>
                  <a:pt x="18288000" y="11155680"/>
                </a:lnTo>
                <a:lnTo>
                  <a:pt x="0" y="11155680"/>
                </a:lnTo>
                <a:lnTo>
                  <a:pt x="0" y="0"/>
                </a:lnTo>
                <a:close/>
              </a:path>
            </a:pathLst>
          </a:custGeom>
          <a:blipFill>
            <a:blip r:embed="rId2"/>
            <a:stretch>
              <a:fillRect l="0" t="0" r="0" b="0"/>
            </a:stretch>
          </a:blipFill>
        </p:spPr>
      </p:sp>
      <p:grpSp>
        <p:nvGrpSpPr>
          <p:cNvPr name="Group 3" id="3"/>
          <p:cNvGrpSpPr/>
          <p:nvPr/>
        </p:nvGrpSpPr>
        <p:grpSpPr>
          <a:xfrm rot="0">
            <a:off x="2204371" y="3482027"/>
            <a:ext cx="13879258" cy="2236711"/>
            <a:chOff x="0" y="0"/>
            <a:chExt cx="3295815" cy="531137"/>
          </a:xfrm>
        </p:grpSpPr>
        <p:sp>
          <p:nvSpPr>
            <p:cNvPr name="Freeform 4" id="4"/>
            <p:cNvSpPr/>
            <p:nvPr/>
          </p:nvSpPr>
          <p:spPr>
            <a:xfrm flipH="false" flipV="false" rot="0">
              <a:off x="0" y="0"/>
              <a:ext cx="3295815" cy="531137"/>
            </a:xfrm>
            <a:custGeom>
              <a:avLst/>
              <a:gdLst/>
              <a:ahLst/>
              <a:cxnLst/>
              <a:rect r="r" b="b" t="t" l="l"/>
              <a:pathLst>
                <a:path h="531137" w="3295815">
                  <a:moveTo>
                    <a:pt x="0" y="0"/>
                  </a:moveTo>
                  <a:lnTo>
                    <a:pt x="3295815" y="0"/>
                  </a:lnTo>
                  <a:lnTo>
                    <a:pt x="3295815" y="531137"/>
                  </a:lnTo>
                  <a:lnTo>
                    <a:pt x="0" y="531137"/>
                  </a:lnTo>
                  <a:close/>
                </a:path>
              </a:pathLst>
            </a:custGeom>
            <a:solidFill>
              <a:srgbClr val="004AAD">
                <a:alpha val="69804"/>
              </a:srgbClr>
            </a:solidFill>
          </p:spPr>
        </p:sp>
        <p:sp>
          <p:nvSpPr>
            <p:cNvPr name="TextBox 5" id="5"/>
            <p:cNvSpPr txBox="true"/>
            <p:nvPr/>
          </p:nvSpPr>
          <p:spPr>
            <a:xfrm>
              <a:off x="0" y="-38100"/>
              <a:ext cx="3295815" cy="56923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324820" y="3759642"/>
            <a:ext cx="11638359" cy="1510031"/>
          </a:xfrm>
          <a:prstGeom prst="rect">
            <a:avLst/>
          </a:prstGeom>
        </p:spPr>
        <p:txBody>
          <a:bodyPr anchor="t" rtlCol="false" tIns="0" lIns="0" bIns="0" rIns="0">
            <a:spAutoFit/>
          </a:bodyPr>
          <a:lstStyle/>
          <a:p>
            <a:pPr algn="l">
              <a:lnSpc>
                <a:spcPts val="12319"/>
              </a:lnSpc>
            </a:pPr>
            <a:r>
              <a:rPr lang="en-US" sz="8799" b="true">
                <a:solidFill>
                  <a:srgbClr val="FFFFFF"/>
                </a:solidFill>
                <a:latin typeface="Nunito Bold"/>
                <a:ea typeface="Nunito Bold"/>
                <a:cs typeface="Nunito Bold"/>
                <a:sym typeface="Nunito Bold"/>
              </a:rPr>
              <a:t>Propuesta de Solución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sp>
        <p:nvSpPr>
          <p:cNvPr name="Freeform 6" id="6"/>
          <p:cNvSpPr/>
          <p:nvPr/>
        </p:nvSpPr>
        <p:spPr>
          <a:xfrm flipH="false" flipV="false" rot="0">
            <a:off x="11014031" y="2131829"/>
            <a:ext cx="2979824" cy="6356958"/>
          </a:xfrm>
          <a:custGeom>
            <a:avLst/>
            <a:gdLst/>
            <a:ahLst/>
            <a:cxnLst/>
            <a:rect r="r" b="b" t="t" l="l"/>
            <a:pathLst>
              <a:path h="6356958" w="2979824">
                <a:moveTo>
                  <a:pt x="0" y="0"/>
                </a:moveTo>
                <a:lnTo>
                  <a:pt x="2979825" y="0"/>
                </a:lnTo>
                <a:lnTo>
                  <a:pt x="2979825" y="6356958"/>
                </a:lnTo>
                <a:lnTo>
                  <a:pt x="0" y="6356958"/>
                </a:lnTo>
                <a:lnTo>
                  <a:pt x="0" y="0"/>
                </a:lnTo>
                <a:close/>
              </a:path>
            </a:pathLst>
          </a:custGeom>
          <a:blipFill>
            <a:blip r:embed="rId3"/>
            <a:stretch>
              <a:fillRect l="0" t="0" r="0" b="0"/>
            </a:stretch>
          </a:blipFill>
        </p:spPr>
      </p:sp>
      <p:sp>
        <p:nvSpPr>
          <p:cNvPr name="Freeform 7" id="7"/>
          <p:cNvSpPr/>
          <p:nvPr/>
        </p:nvSpPr>
        <p:spPr>
          <a:xfrm flipH="false" flipV="false" rot="0">
            <a:off x="14223852" y="2131829"/>
            <a:ext cx="3035448" cy="6356958"/>
          </a:xfrm>
          <a:custGeom>
            <a:avLst/>
            <a:gdLst/>
            <a:ahLst/>
            <a:cxnLst/>
            <a:rect r="r" b="b" t="t" l="l"/>
            <a:pathLst>
              <a:path h="6356958" w="3035448">
                <a:moveTo>
                  <a:pt x="0" y="0"/>
                </a:moveTo>
                <a:lnTo>
                  <a:pt x="3035448" y="0"/>
                </a:lnTo>
                <a:lnTo>
                  <a:pt x="3035448" y="6356958"/>
                </a:lnTo>
                <a:lnTo>
                  <a:pt x="0" y="6356958"/>
                </a:lnTo>
                <a:lnTo>
                  <a:pt x="0" y="0"/>
                </a:lnTo>
                <a:close/>
              </a:path>
            </a:pathLst>
          </a:custGeom>
          <a:blipFill>
            <a:blip r:embed="rId4"/>
            <a:stretch>
              <a:fillRect l="0" t="0" r="0" b="0"/>
            </a:stretch>
          </a:blipFill>
        </p:spPr>
      </p:sp>
      <p:sp>
        <p:nvSpPr>
          <p:cNvPr name="TextBox 8" id="8"/>
          <p:cNvSpPr txBox="true"/>
          <p:nvPr/>
        </p:nvSpPr>
        <p:spPr>
          <a:xfrm rot="0">
            <a:off x="3035920" y="693645"/>
            <a:ext cx="6877199"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Propuesta de Solución</a:t>
            </a:r>
          </a:p>
        </p:txBody>
      </p:sp>
      <p:sp>
        <p:nvSpPr>
          <p:cNvPr name="TextBox 9" id="9"/>
          <p:cNvSpPr txBox="true"/>
          <p:nvPr/>
        </p:nvSpPr>
        <p:spPr>
          <a:xfrm rot="0">
            <a:off x="1028700" y="2343150"/>
            <a:ext cx="8389043" cy="6915150"/>
          </a:xfrm>
          <a:prstGeom prst="rect">
            <a:avLst/>
          </a:prstGeom>
        </p:spPr>
        <p:txBody>
          <a:bodyPr anchor="t" rtlCol="false" tIns="0" lIns="0" bIns="0" rIns="0">
            <a:spAutoFit/>
          </a:bodyPr>
          <a:lstStyle/>
          <a:p>
            <a:pPr algn="just">
              <a:lnSpc>
                <a:spcPts val="4200"/>
              </a:lnSpc>
            </a:pPr>
            <a:r>
              <a:rPr lang="en-US" sz="3000">
                <a:solidFill>
                  <a:srgbClr val="000000"/>
                </a:solidFill>
                <a:latin typeface="Nunito"/>
                <a:ea typeface="Nunito"/>
                <a:cs typeface="Nunito"/>
                <a:sym typeface="Nunito"/>
              </a:rPr>
              <a:t>Diseñar e implementar un Sistema de Administración de Facturas (SAF) que centralice, automatice y controle la gestión de facturas, generando alertas acerca del vencimiento de estas.</a:t>
            </a:r>
          </a:p>
          <a:p>
            <a:pPr algn="just">
              <a:lnSpc>
                <a:spcPts val="4200"/>
              </a:lnSpc>
            </a:pPr>
            <a:r>
              <a:rPr lang="en-US" sz="3000">
                <a:solidFill>
                  <a:srgbClr val="000000"/>
                </a:solidFill>
                <a:latin typeface="Nunito"/>
                <a:ea typeface="Nunito"/>
                <a:cs typeface="Nunito"/>
                <a:sym typeface="Nunito"/>
              </a:rPr>
              <a:t>La aplicación se desarrollará en el framework ionic, junto a la integración de la API del SII (contando con un certificado), la BDD será FireBase para almacenar las facturas en tiempo real.</a:t>
            </a:r>
          </a:p>
          <a:p>
            <a:pPr algn="just" marL="647700" indent="-323850" lvl="1">
              <a:lnSpc>
                <a:spcPts val="4200"/>
              </a:lnSpc>
              <a:buFont typeface="Arial"/>
              <a:buChar char="•"/>
            </a:pPr>
            <a:r>
              <a:rPr lang="en-US" sz="3000">
                <a:solidFill>
                  <a:srgbClr val="000000"/>
                </a:solidFill>
                <a:latin typeface="Nunito"/>
                <a:ea typeface="Nunito"/>
                <a:cs typeface="Nunito"/>
                <a:sym typeface="Nunito"/>
              </a:rPr>
              <a:t>Arquitectura Multicapa:</a:t>
            </a:r>
          </a:p>
          <a:p>
            <a:pPr algn="just">
              <a:lnSpc>
                <a:spcPts val="4200"/>
              </a:lnSpc>
            </a:pPr>
            <a:r>
              <a:rPr lang="en-US" sz="3000">
                <a:solidFill>
                  <a:srgbClr val="000000"/>
                </a:solidFill>
                <a:latin typeface="Nunito"/>
                <a:ea typeface="Nunito"/>
                <a:cs typeface="Nunito"/>
                <a:sym typeface="Nunito"/>
              </a:rPr>
              <a:t>Frontend Ionic  / Negocios (lógica) / Datos</a:t>
            </a:r>
          </a:p>
          <a:p>
            <a:pPr algn="just">
              <a:lnSpc>
                <a:spcPts val="42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grpSp>
        <p:nvGrpSpPr>
          <p:cNvPr name="Group 6" id="6"/>
          <p:cNvGrpSpPr/>
          <p:nvPr/>
        </p:nvGrpSpPr>
        <p:grpSpPr>
          <a:xfrm rot="0">
            <a:off x="10631217" y="2605166"/>
            <a:ext cx="6628083" cy="5076669"/>
            <a:chOff x="0" y="0"/>
            <a:chExt cx="911127" cy="697862"/>
          </a:xfrm>
        </p:grpSpPr>
        <p:sp>
          <p:nvSpPr>
            <p:cNvPr name="Freeform 7" id="7"/>
            <p:cNvSpPr/>
            <p:nvPr/>
          </p:nvSpPr>
          <p:spPr>
            <a:xfrm flipH="false" flipV="false" rot="0">
              <a:off x="0" y="0"/>
              <a:ext cx="911127" cy="697862"/>
            </a:xfrm>
            <a:custGeom>
              <a:avLst/>
              <a:gdLst/>
              <a:ahLst/>
              <a:cxnLst/>
              <a:rect r="r" b="b" t="t" l="l"/>
              <a:pathLst>
                <a:path h="697862" w="911127">
                  <a:moveTo>
                    <a:pt x="0" y="0"/>
                  </a:moveTo>
                  <a:lnTo>
                    <a:pt x="911127" y="0"/>
                  </a:lnTo>
                  <a:lnTo>
                    <a:pt x="911127" y="697862"/>
                  </a:lnTo>
                  <a:lnTo>
                    <a:pt x="0" y="697862"/>
                  </a:lnTo>
                  <a:close/>
                </a:path>
              </a:pathLst>
            </a:custGeom>
            <a:blipFill>
              <a:blip r:embed="rId3"/>
              <a:stretch>
                <a:fillRect l="0" t="0" r="-23400" b="0"/>
              </a:stretch>
            </a:blipFill>
          </p:spPr>
        </p:sp>
      </p:grpSp>
      <p:sp>
        <p:nvSpPr>
          <p:cNvPr name="TextBox 8" id="8"/>
          <p:cNvSpPr txBox="true"/>
          <p:nvPr/>
        </p:nvSpPr>
        <p:spPr>
          <a:xfrm rot="0">
            <a:off x="3035920" y="693645"/>
            <a:ext cx="6877199"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Propuesta de Solución</a:t>
            </a:r>
          </a:p>
        </p:txBody>
      </p:sp>
      <p:sp>
        <p:nvSpPr>
          <p:cNvPr name="TextBox 9" id="9"/>
          <p:cNvSpPr txBox="true"/>
          <p:nvPr/>
        </p:nvSpPr>
        <p:spPr>
          <a:xfrm rot="0">
            <a:off x="1280200" y="3763808"/>
            <a:ext cx="8389043" cy="4781550"/>
          </a:xfrm>
          <a:prstGeom prst="rect">
            <a:avLst/>
          </a:prstGeom>
        </p:spPr>
        <p:txBody>
          <a:bodyPr anchor="t" rtlCol="false" tIns="0" lIns="0" bIns="0" rIns="0">
            <a:spAutoFit/>
          </a:bodyPr>
          <a:lstStyle/>
          <a:p>
            <a:pPr algn="just">
              <a:lnSpc>
                <a:spcPts val="4200"/>
              </a:lnSpc>
            </a:pPr>
            <a:r>
              <a:rPr lang="en-US" sz="3000">
                <a:solidFill>
                  <a:srgbClr val="000000"/>
                </a:solidFill>
                <a:latin typeface="Nunito"/>
                <a:ea typeface="Nunito"/>
                <a:cs typeface="Nunito"/>
                <a:sym typeface="Nunito"/>
              </a:rPr>
              <a:t>La integración con el SII se realizará a través de su API oficial, para lo cual será necesario contar previamente con un certificado personal gestionado por la municipalidad, que habilitará la autenticación y el acceso seguro a los datos de facturación.</a:t>
            </a:r>
          </a:p>
          <a:p>
            <a:pPr algn="just">
              <a:lnSpc>
                <a:spcPts val="4200"/>
              </a:lnSpc>
            </a:pPr>
            <a:r>
              <a:rPr lang="en-US" sz="3000">
                <a:solidFill>
                  <a:srgbClr val="000000"/>
                </a:solidFill>
                <a:latin typeface="Nunito"/>
                <a:ea typeface="Nunito"/>
                <a:cs typeface="Nunito"/>
                <a:sym typeface="Nunito"/>
              </a:rPr>
              <a:t>Esto nos permitirá gestionar las facturas y generar las alertas a los usuarios, para que puedan revisar a tiempo cada una de ellas.</a:t>
            </a:r>
          </a:p>
        </p:txBody>
      </p:sp>
      <p:sp>
        <p:nvSpPr>
          <p:cNvPr name="TextBox 10" id="10"/>
          <p:cNvSpPr txBox="true"/>
          <p:nvPr/>
        </p:nvSpPr>
        <p:spPr>
          <a:xfrm rot="0">
            <a:off x="1280200" y="2666184"/>
            <a:ext cx="2076132"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API SII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33914" y="3991797"/>
            <a:ext cx="9220171" cy="2303406"/>
            <a:chOff x="0" y="0"/>
            <a:chExt cx="2428358" cy="606658"/>
          </a:xfrm>
        </p:grpSpPr>
        <p:sp>
          <p:nvSpPr>
            <p:cNvPr name="Freeform 4" id="4"/>
            <p:cNvSpPr/>
            <p:nvPr/>
          </p:nvSpPr>
          <p:spPr>
            <a:xfrm flipH="false" flipV="false" rot="0">
              <a:off x="0" y="0"/>
              <a:ext cx="2428358" cy="606658"/>
            </a:xfrm>
            <a:custGeom>
              <a:avLst/>
              <a:gdLst/>
              <a:ahLst/>
              <a:cxnLst/>
              <a:rect r="r" b="b" t="t" l="l"/>
              <a:pathLst>
                <a:path h="606658" w="2428358">
                  <a:moveTo>
                    <a:pt x="0" y="0"/>
                  </a:moveTo>
                  <a:lnTo>
                    <a:pt x="2428358" y="0"/>
                  </a:lnTo>
                  <a:lnTo>
                    <a:pt x="2428358" y="606658"/>
                  </a:lnTo>
                  <a:lnTo>
                    <a:pt x="0" y="606658"/>
                  </a:lnTo>
                  <a:close/>
                </a:path>
              </a:pathLst>
            </a:custGeom>
            <a:solidFill>
              <a:srgbClr val="004AAD">
                <a:alpha val="69804"/>
              </a:srgbClr>
            </a:solidFill>
          </p:spPr>
        </p:sp>
        <p:sp>
          <p:nvSpPr>
            <p:cNvPr name="TextBox 5" id="5"/>
            <p:cNvSpPr txBox="true"/>
            <p:nvPr/>
          </p:nvSpPr>
          <p:spPr>
            <a:xfrm>
              <a:off x="0" y="-38100"/>
              <a:ext cx="2428358" cy="64475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176367" y="4274503"/>
            <a:ext cx="5935266" cy="1566544"/>
          </a:xfrm>
          <a:prstGeom prst="rect">
            <a:avLst/>
          </a:prstGeom>
        </p:spPr>
        <p:txBody>
          <a:bodyPr anchor="t" rtlCol="false" tIns="0" lIns="0" bIns="0" rIns="0">
            <a:spAutoFit/>
          </a:bodyPr>
          <a:lstStyle/>
          <a:p>
            <a:pPr algn="l">
              <a:lnSpc>
                <a:spcPts val="12880"/>
              </a:lnSpc>
            </a:pPr>
            <a:r>
              <a:rPr lang="en-US" sz="9200" b="true">
                <a:solidFill>
                  <a:srgbClr val="FFFFFF"/>
                </a:solidFill>
                <a:latin typeface="Nunito Bold"/>
                <a:ea typeface="Nunito Bold"/>
                <a:cs typeface="Nunito Bold"/>
                <a:sym typeface="Nunito Bold"/>
              </a:rPr>
              <a:t>Conclusión</a:t>
            </a:r>
          </a:p>
        </p:txBody>
      </p:sp>
      <p:sp>
        <p:nvSpPr>
          <p:cNvPr name="TextBox 7" id="7"/>
          <p:cNvSpPr txBox="true"/>
          <p:nvPr/>
        </p:nvSpPr>
        <p:spPr>
          <a:xfrm rot="0">
            <a:off x="14919300" y="-627859"/>
            <a:ext cx="3368700" cy="16053453"/>
          </a:xfrm>
          <a:prstGeom prst="rect">
            <a:avLst/>
          </a:prstGeom>
        </p:spPr>
        <p:txBody>
          <a:bodyPr anchor="t" rtlCol="false" tIns="0" lIns="0" bIns="0" rIns="0">
            <a:spAutoFit/>
          </a:bodyPr>
          <a:lstStyle/>
          <a:p>
            <a:pPr algn="l">
              <a:lnSpc>
                <a:spcPts val="131679"/>
              </a:lnSpc>
            </a:pPr>
            <a:r>
              <a:rPr lang="en-US" sz="94056" b="true">
                <a:solidFill>
                  <a:srgbClr val="FFFFFF"/>
                </a:solidFill>
                <a:latin typeface="Nunito Bold"/>
                <a:ea typeface="Nunito Bold"/>
                <a:cs typeface="Nunito Bold"/>
                <a:sym typeface="Nunito Bold"/>
              </a:rPr>
              <a:t>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sp>
        <p:nvSpPr>
          <p:cNvPr name="Freeform 6" id="6"/>
          <p:cNvSpPr/>
          <p:nvPr/>
        </p:nvSpPr>
        <p:spPr>
          <a:xfrm flipH="false" flipV="false" rot="0">
            <a:off x="1028700" y="2803743"/>
            <a:ext cx="1386227" cy="1585082"/>
          </a:xfrm>
          <a:custGeom>
            <a:avLst/>
            <a:gdLst/>
            <a:ahLst/>
            <a:cxnLst/>
            <a:rect r="r" b="b" t="t" l="l"/>
            <a:pathLst>
              <a:path h="1585082" w="1386227">
                <a:moveTo>
                  <a:pt x="0" y="0"/>
                </a:moveTo>
                <a:lnTo>
                  <a:pt x="1386227" y="0"/>
                </a:lnTo>
                <a:lnTo>
                  <a:pt x="1386227" y="1585083"/>
                </a:lnTo>
                <a:lnTo>
                  <a:pt x="0" y="15850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52120" y="6395223"/>
            <a:ext cx="1134277" cy="1336409"/>
          </a:xfrm>
          <a:custGeom>
            <a:avLst/>
            <a:gdLst/>
            <a:ahLst/>
            <a:cxnLst/>
            <a:rect r="r" b="b" t="t" l="l"/>
            <a:pathLst>
              <a:path h="1336409" w="1134277">
                <a:moveTo>
                  <a:pt x="0" y="0"/>
                </a:moveTo>
                <a:lnTo>
                  <a:pt x="1134277" y="0"/>
                </a:lnTo>
                <a:lnTo>
                  <a:pt x="1134277" y="1336409"/>
                </a:lnTo>
                <a:lnTo>
                  <a:pt x="0" y="1336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119063" y="2950189"/>
            <a:ext cx="1533093" cy="1533093"/>
          </a:xfrm>
          <a:custGeom>
            <a:avLst/>
            <a:gdLst/>
            <a:ahLst/>
            <a:cxnLst/>
            <a:rect r="r" b="b" t="t" l="l"/>
            <a:pathLst>
              <a:path h="1533093" w="1533093">
                <a:moveTo>
                  <a:pt x="0" y="0"/>
                </a:moveTo>
                <a:lnTo>
                  <a:pt x="1533093" y="0"/>
                </a:lnTo>
                <a:lnTo>
                  <a:pt x="1533093" y="1533093"/>
                </a:lnTo>
                <a:lnTo>
                  <a:pt x="0" y="1533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57498" y="6264299"/>
            <a:ext cx="1604272" cy="1598256"/>
          </a:xfrm>
          <a:custGeom>
            <a:avLst/>
            <a:gdLst/>
            <a:ahLst/>
            <a:cxnLst/>
            <a:rect r="r" b="b" t="t" l="l"/>
            <a:pathLst>
              <a:path h="1598256" w="1604272">
                <a:moveTo>
                  <a:pt x="0" y="0"/>
                </a:moveTo>
                <a:lnTo>
                  <a:pt x="1604272" y="0"/>
                </a:lnTo>
                <a:lnTo>
                  <a:pt x="1604272" y="1598257"/>
                </a:lnTo>
                <a:lnTo>
                  <a:pt x="0" y="15982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035920" y="693645"/>
            <a:ext cx="2900362"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Reflexión</a:t>
            </a:r>
          </a:p>
        </p:txBody>
      </p:sp>
      <p:sp>
        <p:nvSpPr>
          <p:cNvPr name="TextBox 11" id="11"/>
          <p:cNvSpPr txBox="true"/>
          <p:nvPr/>
        </p:nvSpPr>
        <p:spPr>
          <a:xfrm rot="0">
            <a:off x="2723397" y="3105112"/>
            <a:ext cx="4886176"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Perfil de Egreso</a:t>
            </a:r>
          </a:p>
        </p:txBody>
      </p:sp>
      <p:sp>
        <p:nvSpPr>
          <p:cNvPr name="TextBox 12" id="12"/>
          <p:cNvSpPr txBox="true"/>
          <p:nvPr/>
        </p:nvSpPr>
        <p:spPr>
          <a:xfrm rot="0">
            <a:off x="12062726" y="2643150"/>
            <a:ext cx="4726450"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Nunito Bold"/>
                <a:ea typeface="Nunito Bold"/>
                <a:cs typeface="Nunito Bold"/>
                <a:sym typeface="Nunito Bold"/>
              </a:rPr>
              <a:t>Intereses Profesionales</a:t>
            </a:r>
          </a:p>
        </p:txBody>
      </p:sp>
      <p:sp>
        <p:nvSpPr>
          <p:cNvPr name="TextBox 13" id="13"/>
          <p:cNvSpPr txBox="true"/>
          <p:nvPr/>
        </p:nvSpPr>
        <p:spPr>
          <a:xfrm rot="0">
            <a:off x="3023631" y="6572255"/>
            <a:ext cx="3638699"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Debilidades</a:t>
            </a:r>
          </a:p>
        </p:txBody>
      </p:sp>
      <p:sp>
        <p:nvSpPr>
          <p:cNvPr name="TextBox 14" id="14"/>
          <p:cNvSpPr txBox="true"/>
          <p:nvPr/>
        </p:nvSpPr>
        <p:spPr>
          <a:xfrm rot="0">
            <a:off x="13188073" y="6572255"/>
            <a:ext cx="2475756"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Aportes</a:t>
            </a:r>
          </a:p>
        </p:txBody>
      </p:sp>
      <p:sp>
        <p:nvSpPr>
          <p:cNvPr name="AutoShape 15" id="15"/>
          <p:cNvSpPr/>
          <p:nvPr/>
        </p:nvSpPr>
        <p:spPr>
          <a:xfrm>
            <a:off x="2099206" y="5575394"/>
            <a:ext cx="14089588" cy="0"/>
          </a:xfrm>
          <a:prstGeom prst="line">
            <a:avLst/>
          </a:prstGeom>
          <a:ln cap="flat" w="38100">
            <a:solidFill>
              <a:srgbClr val="000000"/>
            </a:solidFill>
            <a:prstDash val="solid"/>
            <a:headEnd type="none" len="sm" w="sm"/>
            <a:tailEnd type="none" len="sm" w="sm"/>
          </a:ln>
        </p:spPr>
      </p:sp>
      <p:sp>
        <p:nvSpPr>
          <p:cNvPr name="AutoShape 16" id="16"/>
          <p:cNvSpPr/>
          <p:nvPr/>
        </p:nvSpPr>
        <p:spPr>
          <a:xfrm flipV="true">
            <a:off x="9129911" y="2107215"/>
            <a:ext cx="0" cy="707014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33914" y="3991797"/>
            <a:ext cx="9220171" cy="2303406"/>
            <a:chOff x="0" y="0"/>
            <a:chExt cx="2428358" cy="606658"/>
          </a:xfrm>
        </p:grpSpPr>
        <p:sp>
          <p:nvSpPr>
            <p:cNvPr name="Freeform 4" id="4"/>
            <p:cNvSpPr/>
            <p:nvPr/>
          </p:nvSpPr>
          <p:spPr>
            <a:xfrm flipH="false" flipV="false" rot="0">
              <a:off x="0" y="0"/>
              <a:ext cx="2428358" cy="606658"/>
            </a:xfrm>
            <a:custGeom>
              <a:avLst/>
              <a:gdLst/>
              <a:ahLst/>
              <a:cxnLst/>
              <a:rect r="r" b="b" t="t" l="l"/>
              <a:pathLst>
                <a:path h="606658" w="2428358">
                  <a:moveTo>
                    <a:pt x="0" y="0"/>
                  </a:moveTo>
                  <a:lnTo>
                    <a:pt x="2428358" y="0"/>
                  </a:lnTo>
                  <a:lnTo>
                    <a:pt x="2428358" y="606658"/>
                  </a:lnTo>
                  <a:lnTo>
                    <a:pt x="0" y="606658"/>
                  </a:lnTo>
                  <a:close/>
                </a:path>
              </a:pathLst>
            </a:custGeom>
            <a:solidFill>
              <a:srgbClr val="004AAD">
                <a:alpha val="69804"/>
              </a:srgbClr>
            </a:solidFill>
          </p:spPr>
        </p:sp>
        <p:sp>
          <p:nvSpPr>
            <p:cNvPr name="TextBox 5" id="5"/>
            <p:cNvSpPr txBox="true"/>
            <p:nvPr/>
          </p:nvSpPr>
          <p:spPr>
            <a:xfrm>
              <a:off x="0" y="-38100"/>
              <a:ext cx="2428358" cy="64475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790828" y="4274503"/>
            <a:ext cx="6706344" cy="1566544"/>
          </a:xfrm>
          <a:prstGeom prst="rect">
            <a:avLst/>
          </a:prstGeom>
        </p:spPr>
        <p:txBody>
          <a:bodyPr anchor="t" rtlCol="false" tIns="0" lIns="0" bIns="0" rIns="0">
            <a:spAutoFit/>
          </a:bodyPr>
          <a:lstStyle/>
          <a:p>
            <a:pPr algn="l">
              <a:lnSpc>
                <a:spcPts val="12880"/>
              </a:lnSpc>
            </a:pPr>
            <a:r>
              <a:rPr lang="en-US" sz="9200" b="true">
                <a:solidFill>
                  <a:srgbClr val="FFFFFF"/>
                </a:solidFill>
                <a:latin typeface="Nunito Bold"/>
                <a:ea typeface="Nunito Bold"/>
                <a:cs typeface="Nunito Bold"/>
                <a:sym typeface="Nunito Bold"/>
              </a:rPr>
              <a:t>Introducción</a:t>
            </a:r>
          </a:p>
        </p:txBody>
      </p:sp>
      <p:sp>
        <p:nvSpPr>
          <p:cNvPr name="TextBox 7" id="7"/>
          <p:cNvSpPr txBox="true"/>
          <p:nvPr/>
        </p:nvSpPr>
        <p:spPr>
          <a:xfrm rot="0">
            <a:off x="14919300" y="-627859"/>
            <a:ext cx="3368700" cy="16053453"/>
          </a:xfrm>
          <a:prstGeom prst="rect">
            <a:avLst/>
          </a:prstGeom>
        </p:spPr>
        <p:txBody>
          <a:bodyPr anchor="t" rtlCol="false" tIns="0" lIns="0" bIns="0" rIns="0">
            <a:spAutoFit/>
          </a:bodyPr>
          <a:lstStyle/>
          <a:p>
            <a:pPr algn="l">
              <a:lnSpc>
                <a:spcPts val="131679"/>
              </a:lnSpc>
            </a:pPr>
            <a:r>
              <a:rPr lang="en-US" sz="94056" b="true">
                <a:solidFill>
                  <a:srgbClr val="FFFFFF"/>
                </a:solidFill>
                <a:latin typeface="Nunito Bold"/>
                <a:ea typeface="Nunito Bold"/>
                <a:cs typeface="Nunito Bold"/>
                <a:sym typeface="Nunito Bold"/>
              </a:rPr>
              <a:t>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sp>
        <p:nvSpPr>
          <p:cNvPr name="Freeform 6" id="6"/>
          <p:cNvSpPr/>
          <p:nvPr/>
        </p:nvSpPr>
        <p:spPr>
          <a:xfrm flipH="false" flipV="false" rot="0">
            <a:off x="6335263" y="3861110"/>
            <a:ext cx="5617474" cy="4114800"/>
          </a:xfrm>
          <a:custGeom>
            <a:avLst/>
            <a:gdLst/>
            <a:ahLst/>
            <a:cxnLst/>
            <a:rect r="r" b="b" t="t" l="l"/>
            <a:pathLst>
              <a:path h="4114800" w="5617474">
                <a:moveTo>
                  <a:pt x="0" y="0"/>
                </a:moveTo>
                <a:lnTo>
                  <a:pt x="5617474" y="0"/>
                </a:lnTo>
                <a:lnTo>
                  <a:pt x="561747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486971" y="1013367"/>
            <a:ext cx="5314057" cy="1510031"/>
          </a:xfrm>
          <a:prstGeom prst="rect">
            <a:avLst/>
          </a:prstGeom>
        </p:spPr>
        <p:txBody>
          <a:bodyPr anchor="t" rtlCol="false" tIns="0" lIns="0" bIns="0" rIns="0">
            <a:spAutoFit/>
          </a:bodyPr>
          <a:lstStyle/>
          <a:p>
            <a:pPr algn="l">
              <a:lnSpc>
                <a:spcPts val="12319"/>
              </a:lnSpc>
            </a:pPr>
            <a:r>
              <a:rPr lang="en-US" sz="8799" b="true">
                <a:solidFill>
                  <a:srgbClr val="000000"/>
                </a:solidFill>
                <a:latin typeface="Nunito Bold"/>
                <a:ea typeface="Nunito Bold"/>
                <a:cs typeface="Nunito Bold"/>
                <a:sym typeface="Nunito Bold"/>
              </a:rPr>
              <a:t>Preguntas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grpSp>
        <p:nvGrpSpPr>
          <p:cNvPr name="Group 6" id="6"/>
          <p:cNvGrpSpPr/>
          <p:nvPr/>
        </p:nvGrpSpPr>
        <p:grpSpPr>
          <a:xfrm rot="0">
            <a:off x="1028700" y="2750712"/>
            <a:ext cx="7085517" cy="5427033"/>
            <a:chOff x="0" y="0"/>
            <a:chExt cx="911127" cy="697862"/>
          </a:xfrm>
        </p:grpSpPr>
        <p:sp>
          <p:nvSpPr>
            <p:cNvPr name="Freeform 7" id="7"/>
            <p:cNvSpPr/>
            <p:nvPr/>
          </p:nvSpPr>
          <p:spPr>
            <a:xfrm flipH="false" flipV="false" rot="0">
              <a:off x="0" y="0"/>
              <a:ext cx="911127" cy="697862"/>
            </a:xfrm>
            <a:custGeom>
              <a:avLst/>
              <a:gdLst/>
              <a:ahLst/>
              <a:cxnLst/>
              <a:rect r="r" b="b" t="t" l="l"/>
              <a:pathLst>
                <a:path h="697862" w="911127">
                  <a:moveTo>
                    <a:pt x="0" y="0"/>
                  </a:moveTo>
                  <a:lnTo>
                    <a:pt x="911127" y="0"/>
                  </a:lnTo>
                  <a:lnTo>
                    <a:pt x="911127" y="697862"/>
                  </a:lnTo>
                  <a:lnTo>
                    <a:pt x="0" y="697862"/>
                  </a:lnTo>
                  <a:close/>
                </a:path>
              </a:pathLst>
            </a:custGeom>
            <a:blipFill>
              <a:blip r:embed="rId3"/>
              <a:stretch>
                <a:fillRect l="0" t="-6303" r="0" b="-6303"/>
              </a:stretch>
            </a:blipFill>
          </p:spPr>
        </p:sp>
      </p:grpSp>
      <p:sp>
        <p:nvSpPr>
          <p:cNvPr name="TextBox 8" id="8"/>
          <p:cNvSpPr txBox="true"/>
          <p:nvPr/>
        </p:nvSpPr>
        <p:spPr>
          <a:xfrm rot="0">
            <a:off x="3035920" y="693645"/>
            <a:ext cx="3790652"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Introducción</a:t>
            </a:r>
          </a:p>
        </p:txBody>
      </p:sp>
      <p:sp>
        <p:nvSpPr>
          <p:cNvPr name="TextBox 9" id="9"/>
          <p:cNvSpPr txBox="true"/>
          <p:nvPr/>
        </p:nvSpPr>
        <p:spPr>
          <a:xfrm rot="0">
            <a:off x="8800620" y="2782172"/>
            <a:ext cx="8458680" cy="4820767"/>
          </a:xfrm>
          <a:prstGeom prst="rect">
            <a:avLst/>
          </a:prstGeom>
        </p:spPr>
        <p:txBody>
          <a:bodyPr anchor="t" rtlCol="false" tIns="0" lIns="0" bIns="0" rIns="0">
            <a:spAutoFit/>
          </a:bodyPr>
          <a:lstStyle/>
          <a:p>
            <a:pPr algn="just">
              <a:lnSpc>
                <a:spcPts val="4234"/>
              </a:lnSpc>
            </a:pPr>
            <a:r>
              <a:rPr lang="en-US" sz="3024">
                <a:solidFill>
                  <a:srgbClr val="000000"/>
                </a:solidFill>
                <a:latin typeface="Nunito"/>
                <a:ea typeface="Nunito"/>
                <a:cs typeface="Nunito"/>
                <a:sym typeface="Nunito"/>
              </a:rPr>
              <a:t>En la siguiente presentación veremos como se desarrollara el Sistema de Administracion de Facturas (SAF), un proyecto orientado a centralizar y automatizar la gestion de facturas electronicas en la ilustre municipalidad de San Bernardo. Se presentaran objetivo generales y especificos, la metodologia aplicada, la planificacion que tendra el proyecto y la propuesta de solución.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grpSp>
        <p:nvGrpSpPr>
          <p:cNvPr name="Group 6" id="6"/>
          <p:cNvGrpSpPr/>
          <p:nvPr/>
        </p:nvGrpSpPr>
        <p:grpSpPr>
          <a:xfrm rot="0">
            <a:off x="1028700" y="2750712"/>
            <a:ext cx="7085517" cy="5427033"/>
            <a:chOff x="0" y="0"/>
            <a:chExt cx="911127" cy="697862"/>
          </a:xfrm>
        </p:grpSpPr>
        <p:sp>
          <p:nvSpPr>
            <p:cNvPr name="Freeform 7" id="7"/>
            <p:cNvSpPr/>
            <p:nvPr/>
          </p:nvSpPr>
          <p:spPr>
            <a:xfrm flipH="false" flipV="false" rot="0">
              <a:off x="0" y="0"/>
              <a:ext cx="911127" cy="697862"/>
            </a:xfrm>
            <a:custGeom>
              <a:avLst/>
              <a:gdLst/>
              <a:ahLst/>
              <a:cxnLst/>
              <a:rect r="r" b="b" t="t" l="l"/>
              <a:pathLst>
                <a:path h="697862" w="911127">
                  <a:moveTo>
                    <a:pt x="0" y="0"/>
                  </a:moveTo>
                  <a:lnTo>
                    <a:pt x="911127" y="0"/>
                  </a:lnTo>
                  <a:lnTo>
                    <a:pt x="911127" y="697862"/>
                  </a:lnTo>
                  <a:lnTo>
                    <a:pt x="0" y="697862"/>
                  </a:lnTo>
                  <a:close/>
                </a:path>
              </a:pathLst>
            </a:custGeom>
            <a:blipFill>
              <a:blip r:embed="rId3"/>
              <a:stretch>
                <a:fillRect l="-7444" t="0" r="-7444" b="0"/>
              </a:stretch>
            </a:blipFill>
          </p:spPr>
        </p:sp>
      </p:grpSp>
      <p:sp>
        <p:nvSpPr>
          <p:cNvPr name="TextBox 8" id="8"/>
          <p:cNvSpPr txBox="true"/>
          <p:nvPr/>
        </p:nvSpPr>
        <p:spPr>
          <a:xfrm rot="0">
            <a:off x="3035920" y="693645"/>
            <a:ext cx="11391900"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Definición del contexto y el problema</a:t>
            </a:r>
          </a:p>
        </p:txBody>
      </p:sp>
      <p:sp>
        <p:nvSpPr>
          <p:cNvPr name="TextBox 9" id="9"/>
          <p:cNvSpPr txBox="true"/>
          <p:nvPr/>
        </p:nvSpPr>
        <p:spPr>
          <a:xfrm rot="0">
            <a:off x="8731870" y="2760973"/>
            <a:ext cx="8389043" cy="5848350"/>
          </a:xfrm>
          <a:prstGeom prst="rect">
            <a:avLst/>
          </a:prstGeom>
        </p:spPr>
        <p:txBody>
          <a:bodyPr anchor="t" rtlCol="false" tIns="0" lIns="0" bIns="0" rIns="0">
            <a:spAutoFit/>
          </a:bodyPr>
          <a:lstStyle/>
          <a:p>
            <a:pPr algn="just">
              <a:lnSpc>
                <a:spcPts val="4200"/>
              </a:lnSpc>
            </a:pPr>
            <a:r>
              <a:rPr lang="en-US" sz="3000">
                <a:solidFill>
                  <a:srgbClr val="000000"/>
                </a:solidFill>
                <a:latin typeface="Nunito"/>
                <a:ea typeface="Nunito"/>
                <a:cs typeface="Nunito"/>
                <a:sym typeface="Nunito"/>
              </a:rPr>
              <a:t>Actualmente, la gestion de facturas en la Municipalidad de San Bernardo se realiza de forma manual en planillas, lo que genera una falta de trazabilidad, riesgo de aceptacion tácita a los 8 dias y sobrecarga operativa.</a:t>
            </a:r>
          </a:p>
          <a:p>
            <a:pPr algn="just">
              <a:lnSpc>
                <a:spcPts val="4200"/>
              </a:lnSpc>
            </a:pPr>
          </a:p>
          <a:p>
            <a:pPr algn="just">
              <a:lnSpc>
                <a:spcPts val="4200"/>
              </a:lnSpc>
            </a:pPr>
            <a:r>
              <a:rPr lang="en-US" sz="3000">
                <a:solidFill>
                  <a:srgbClr val="000000"/>
                </a:solidFill>
                <a:latin typeface="Nunito"/>
                <a:ea typeface="Nunito"/>
                <a:cs typeface="Nunito"/>
                <a:sym typeface="Nunito"/>
              </a:rPr>
              <a:t>Se plantea la necesidad de entregar una solución la cual automatice, centralice y controle el proceso de administracion de facturas, asegurando la eficiencia y cumplimiento normativo en el proceso.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68680"/>
            <a:ext cx="18288000" cy="11155680"/>
          </a:xfrm>
          <a:custGeom>
            <a:avLst/>
            <a:gdLst/>
            <a:ahLst/>
            <a:cxnLst/>
            <a:rect r="r" b="b" t="t" l="l"/>
            <a:pathLst>
              <a:path h="11155680" w="18288000">
                <a:moveTo>
                  <a:pt x="0" y="0"/>
                </a:moveTo>
                <a:lnTo>
                  <a:pt x="18288000" y="0"/>
                </a:lnTo>
                <a:lnTo>
                  <a:pt x="18288000" y="11155680"/>
                </a:lnTo>
                <a:lnTo>
                  <a:pt x="0" y="11155680"/>
                </a:lnTo>
                <a:lnTo>
                  <a:pt x="0" y="0"/>
                </a:lnTo>
                <a:close/>
              </a:path>
            </a:pathLst>
          </a:custGeom>
          <a:blipFill>
            <a:blip r:embed="rId2"/>
            <a:stretch>
              <a:fillRect l="0" t="0" r="0" b="0"/>
            </a:stretch>
          </a:blipFill>
        </p:spPr>
      </p:sp>
      <p:grpSp>
        <p:nvGrpSpPr>
          <p:cNvPr name="Group 3" id="3"/>
          <p:cNvGrpSpPr/>
          <p:nvPr/>
        </p:nvGrpSpPr>
        <p:grpSpPr>
          <a:xfrm rot="0">
            <a:off x="1028700" y="3434236"/>
            <a:ext cx="14787286" cy="2236711"/>
            <a:chOff x="0" y="0"/>
            <a:chExt cx="3511438" cy="531137"/>
          </a:xfrm>
        </p:grpSpPr>
        <p:sp>
          <p:nvSpPr>
            <p:cNvPr name="Freeform 4" id="4"/>
            <p:cNvSpPr/>
            <p:nvPr/>
          </p:nvSpPr>
          <p:spPr>
            <a:xfrm flipH="false" flipV="false" rot="0">
              <a:off x="0" y="0"/>
              <a:ext cx="3511438" cy="531137"/>
            </a:xfrm>
            <a:custGeom>
              <a:avLst/>
              <a:gdLst/>
              <a:ahLst/>
              <a:cxnLst/>
              <a:rect r="r" b="b" t="t" l="l"/>
              <a:pathLst>
                <a:path h="531137" w="3511438">
                  <a:moveTo>
                    <a:pt x="0" y="0"/>
                  </a:moveTo>
                  <a:lnTo>
                    <a:pt x="3511438" y="0"/>
                  </a:lnTo>
                  <a:lnTo>
                    <a:pt x="3511438" y="531137"/>
                  </a:lnTo>
                  <a:lnTo>
                    <a:pt x="0" y="531137"/>
                  </a:lnTo>
                  <a:close/>
                </a:path>
              </a:pathLst>
            </a:custGeom>
            <a:solidFill>
              <a:srgbClr val="004AAD">
                <a:alpha val="69804"/>
              </a:srgbClr>
            </a:solidFill>
          </p:spPr>
        </p:sp>
        <p:sp>
          <p:nvSpPr>
            <p:cNvPr name="TextBox 5" id="5"/>
            <p:cNvSpPr txBox="true"/>
            <p:nvPr/>
          </p:nvSpPr>
          <p:spPr>
            <a:xfrm>
              <a:off x="0" y="-38100"/>
              <a:ext cx="3511438" cy="56923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91616" y="3857694"/>
            <a:ext cx="14261454" cy="1246919"/>
          </a:xfrm>
          <a:prstGeom prst="rect">
            <a:avLst/>
          </a:prstGeom>
        </p:spPr>
        <p:txBody>
          <a:bodyPr anchor="t" rtlCol="false" tIns="0" lIns="0" bIns="0" rIns="0">
            <a:spAutoFit/>
          </a:bodyPr>
          <a:lstStyle/>
          <a:p>
            <a:pPr algn="l">
              <a:lnSpc>
                <a:spcPts val="10202"/>
              </a:lnSpc>
            </a:pPr>
            <a:r>
              <a:rPr lang="en-US" sz="7287" b="true">
                <a:solidFill>
                  <a:srgbClr val="FFFFFF"/>
                </a:solidFill>
                <a:latin typeface="Nunito Bold"/>
                <a:ea typeface="Nunito Bold"/>
                <a:cs typeface="Nunito Bold"/>
                <a:sym typeface="Nunito Bold"/>
              </a:rPr>
              <a:t>Descripción General del Proyecto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sp>
        <p:nvSpPr>
          <p:cNvPr name="Freeform 6" id="6"/>
          <p:cNvSpPr/>
          <p:nvPr/>
        </p:nvSpPr>
        <p:spPr>
          <a:xfrm flipH="false" flipV="false" rot="0">
            <a:off x="1280200" y="3956736"/>
            <a:ext cx="1322052" cy="1322052"/>
          </a:xfrm>
          <a:custGeom>
            <a:avLst/>
            <a:gdLst/>
            <a:ahLst/>
            <a:cxnLst/>
            <a:rect r="r" b="b" t="t" l="l"/>
            <a:pathLst>
              <a:path h="1322052" w="1322052">
                <a:moveTo>
                  <a:pt x="0" y="0"/>
                </a:moveTo>
                <a:lnTo>
                  <a:pt x="1322051" y="0"/>
                </a:lnTo>
                <a:lnTo>
                  <a:pt x="1322051" y="1322052"/>
                </a:lnTo>
                <a:lnTo>
                  <a:pt x="0" y="1322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035920" y="693645"/>
            <a:ext cx="9206389"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Objetivo General del Proyecto</a:t>
            </a:r>
          </a:p>
        </p:txBody>
      </p:sp>
      <p:sp>
        <p:nvSpPr>
          <p:cNvPr name="TextBox 8" id="8"/>
          <p:cNvSpPr txBox="true"/>
          <p:nvPr/>
        </p:nvSpPr>
        <p:spPr>
          <a:xfrm rot="0">
            <a:off x="3178725" y="3365025"/>
            <a:ext cx="12186998" cy="2438800"/>
          </a:xfrm>
          <a:prstGeom prst="rect">
            <a:avLst/>
          </a:prstGeom>
        </p:spPr>
        <p:txBody>
          <a:bodyPr anchor="t" rtlCol="false" tIns="0" lIns="0" bIns="0" rIns="0">
            <a:spAutoFit/>
          </a:bodyPr>
          <a:lstStyle/>
          <a:p>
            <a:pPr algn="just">
              <a:lnSpc>
                <a:spcPts val="4904"/>
              </a:lnSpc>
            </a:pPr>
            <a:r>
              <a:rPr lang="en-US" sz="3503">
                <a:solidFill>
                  <a:srgbClr val="000000"/>
                </a:solidFill>
                <a:latin typeface="Nunito"/>
                <a:ea typeface="Nunito"/>
                <a:cs typeface="Nunito"/>
                <a:sym typeface="Nunito"/>
              </a:rPr>
              <a:t>Diseñar e implementar un Sistema de Administración de Facturas (SAF) que centralice, automatice y controle la gestión de facturas, generando alertas acerca del vencimiento de estas.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sp>
        <p:nvSpPr>
          <p:cNvPr name="TextBox 6" id="6"/>
          <p:cNvSpPr txBox="true"/>
          <p:nvPr/>
        </p:nvSpPr>
        <p:spPr>
          <a:xfrm rot="0">
            <a:off x="3035920" y="693645"/>
            <a:ext cx="10443121"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Objetivos específicos del Proyecto</a:t>
            </a:r>
          </a:p>
        </p:txBody>
      </p:sp>
      <p:sp>
        <p:nvSpPr>
          <p:cNvPr name="TextBox 7" id="7"/>
          <p:cNvSpPr txBox="true"/>
          <p:nvPr/>
        </p:nvSpPr>
        <p:spPr>
          <a:xfrm rot="0">
            <a:off x="1426958" y="2690562"/>
            <a:ext cx="15434084" cy="5314950"/>
          </a:xfrm>
          <a:prstGeom prst="rect">
            <a:avLst/>
          </a:prstGeom>
        </p:spPr>
        <p:txBody>
          <a:bodyPr anchor="t" rtlCol="false" tIns="0" lIns="0" bIns="0" rIns="0">
            <a:spAutoFit/>
          </a:bodyPr>
          <a:lstStyle/>
          <a:p>
            <a:pPr algn="just" marL="647700" indent="-323850" lvl="1">
              <a:lnSpc>
                <a:spcPts val="4200"/>
              </a:lnSpc>
              <a:buFont typeface="Arial"/>
              <a:buChar char="•"/>
            </a:pPr>
            <a:r>
              <a:rPr lang="en-US" b="true" sz="3000">
                <a:solidFill>
                  <a:srgbClr val="FFBD59"/>
                </a:solidFill>
                <a:latin typeface="Nunito Bold"/>
                <a:ea typeface="Nunito Bold"/>
                <a:cs typeface="Nunito Bold"/>
                <a:sym typeface="Nunito Bold"/>
              </a:rPr>
              <a:t>Mediante un levantamiento,</a:t>
            </a:r>
            <a:r>
              <a:rPr lang="en-US" sz="3000">
                <a:solidFill>
                  <a:srgbClr val="000000"/>
                </a:solidFill>
                <a:latin typeface="Nunito"/>
                <a:ea typeface="Nunito"/>
                <a:cs typeface="Nunito"/>
                <a:sym typeface="Nunito"/>
              </a:rPr>
              <a:t> identificar los principales interesados en el proyecto (usuarios finales, actores) junto a los antecedentes .</a:t>
            </a:r>
          </a:p>
          <a:p>
            <a:pPr algn="just" marL="647700" indent="-323850" lvl="1">
              <a:lnSpc>
                <a:spcPts val="4200"/>
              </a:lnSpc>
              <a:buFont typeface="Arial"/>
              <a:buChar char="•"/>
            </a:pPr>
            <a:r>
              <a:rPr lang="en-US" sz="3000">
                <a:solidFill>
                  <a:srgbClr val="000000"/>
                </a:solidFill>
                <a:latin typeface="Nunito"/>
                <a:ea typeface="Nunito"/>
                <a:cs typeface="Nunito"/>
                <a:sym typeface="Nunito"/>
              </a:rPr>
              <a:t>Definir los requerimientos identificados mediante entrevistas.</a:t>
            </a:r>
          </a:p>
          <a:p>
            <a:pPr algn="just" marL="647700" indent="-323850" lvl="1">
              <a:lnSpc>
                <a:spcPts val="4200"/>
              </a:lnSpc>
              <a:buFont typeface="Arial"/>
              <a:buChar char="•"/>
            </a:pPr>
            <a:r>
              <a:rPr lang="en-US" sz="3000">
                <a:solidFill>
                  <a:srgbClr val="000000"/>
                </a:solidFill>
                <a:latin typeface="Nunito"/>
                <a:ea typeface="Nunito"/>
                <a:cs typeface="Nunito"/>
                <a:sym typeface="Nunito"/>
              </a:rPr>
              <a:t>Diseñar un MVP con vista web y móvil, para probar la factibilidad del sistema.</a:t>
            </a:r>
          </a:p>
          <a:p>
            <a:pPr algn="just" marL="647700" indent="-323850" lvl="1">
              <a:lnSpc>
                <a:spcPts val="4200"/>
              </a:lnSpc>
              <a:buFont typeface="Arial"/>
              <a:buChar char="•"/>
            </a:pPr>
            <a:r>
              <a:rPr lang="en-US" sz="3000">
                <a:solidFill>
                  <a:srgbClr val="000000"/>
                </a:solidFill>
                <a:latin typeface="Nunito"/>
                <a:ea typeface="Nunito"/>
                <a:cs typeface="Nunito"/>
                <a:sym typeface="Nunito"/>
              </a:rPr>
              <a:t>Diseñar e Integrar una solución para la recepción de facturas electrónicas desde el SII.</a:t>
            </a:r>
          </a:p>
          <a:p>
            <a:pPr algn="just" marL="647700" indent="-323850" lvl="1">
              <a:lnSpc>
                <a:spcPts val="4200"/>
              </a:lnSpc>
              <a:buFont typeface="Arial"/>
              <a:buChar char="•"/>
            </a:pPr>
            <a:r>
              <a:rPr lang="en-US" sz="3000">
                <a:solidFill>
                  <a:srgbClr val="000000"/>
                </a:solidFill>
                <a:latin typeface="Nunito"/>
                <a:ea typeface="Nunito"/>
                <a:cs typeface="Nunito"/>
                <a:sym typeface="Nunito"/>
              </a:rPr>
              <a:t>Habilitar alertas automáticas previas a los 8 días corridos desde la recepción de una factura.</a:t>
            </a:r>
          </a:p>
          <a:p>
            <a:pPr algn="just" marL="647700" indent="-323850" lvl="1">
              <a:lnSpc>
                <a:spcPts val="4200"/>
              </a:lnSpc>
              <a:buFont typeface="Arial"/>
              <a:buChar char="•"/>
            </a:pPr>
            <a:r>
              <a:rPr lang="en-US" sz="3000">
                <a:solidFill>
                  <a:srgbClr val="000000"/>
                </a:solidFill>
                <a:latin typeface="Nunito"/>
                <a:ea typeface="Nunito"/>
                <a:cs typeface="Nunito"/>
                <a:sym typeface="Nunito"/>
              </a:rPr>
              <a:t>Implementar niveles de acceso y permisos para proteger la información sensible y garantizar la seguridad del sistema.</a:t>
            </a:r>
          </a:p>
          <a:p>
            <a:pPr algn="just">
              <a:lnSpc>
                <a:spcPts val="4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109"/>
            <a:ext cx="2560400" cy="1413417"/>
            <a:chOff x="0" y="0"/>
            <a:chExt cx="674344" cy="372258"/>
          </a:xfrm>
        </p:grpSpPr>
        <p:sp>
          <p:nvSpPr>
            <p:cNvPr name="Freeform 3" id="3"/>
            <p:cNvSpPr/>
            <p:nvPr/>
          </p:nvSpPr>
          <p:spPr>
            <a:xfrm flipH="false" flipV="false" rot="0">
              <a:off x="0" y="0"/>
              <a:ext cx="674344" cy="372258"/>
            </a:xfrm>
            <a:custGeom>
              <a:avLst/>
              <a:gdLst/>
              <a:ahLst/>
              <a:cxnLst/>
              <a:rect r="r" b="b" t="t" l="l"/>
              <a:pathLst>
                <a:path h="372258" w="674344">
                  <a:moveTo>
                    <a:pt x="0" y="0"/>
                  </a:moveTo>
                  <a:lnTo>
                    <a:pt x="674344" y="0"/>
                  </a:lnTo>
                  <a:lnTo>
                    <a:pt x="674344" y="372258"/>
                  </a:lnTo>
                  <a:lnTo>
                    <a:pt x="0" y="372258"/>
                  </a:lnTo>
                  <a:close/>
                </a:path>
              </a:pathLst>
            </a:custGeom>
            <a:solidFill>
              <a:srgbClr val="004AAD"/>
            </a:solidFill>
          </p:spPr>
        </p:sp>
        <p:sp>
          <p:nvSpPr>
            <p:cNvPr name="TextBox 4" id="4"/>
            <p:cNvSpPr txBox="true"/>
            <p:nvPr/>
          </p:nvSpPr>
          <p:spPr>
            <a:xfrm>
              <a:off x="0" y="-38100"/>
              <a:ext cx="674344" cy="4103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23952" y="8861698"/>
            <a:ext cx="2335348" cy="793205"/>
          </a:xfrm>
          <a:custGeom>
            <a:avLst/>
            <a:gdLst/>
            <a:ahLst/>
            <a:cxnLst/>
            <a:rect r="r" b="b" t="t" l="l"/>
            <a:pathLst>
              <a:path h="793205" w="2335348">
                <a:moveTo>
                  <a:pt x="0" y="0"/>
                </a:moveTo>
                <a:lnTo>
                  <a:pt x="2335348" y="0"/>
                </a:lnTo>
                <a:lnTo>
                  <a:pt x="2335348" y="793204"/>
                </a:lnTo>
                <a:lnTo>
                  <a:pt x="0" y="793204"/>
                </a:lnTo>
                <a:lnTo>
                  <a:pt x="0" y="0"/>
                </a:lnTo>
                <a:close/>
              </a:path>
            </a:pathLst>
          </a:custGeom>
          <a:blipFill>
            <a:blip r:embed="rId2"/>
            <a:stretch>
              <a:fillRect l="0" t="0" r="-22907" b="0"/>
            </a:stretch>
          </a:blipFill>
        </p:spPr>
      </p:sp>
      <p:grpSp>
        <p:nvGrpSpPr>
          <p:cNvPr name="Group 6" id="6"/>
          <p:cNvGrpSpPr/>
          <p:nvPr/>
        </p:nvGrpSpPr>
        <p:grpSpPr>
          <a:xfrm rot="0">
            <a:off x="10173783" y="2827346"/>
            <a:ext cx="7085517" cy="5427033"/>
            <a:chOff x="0" y="0"/>
            <a:chExt cx="911127" cy="697862"/>
          </a:xfrm>
        </p:grpSpPr>
        <p:sp>
          <p:nvSpPr>
            <p:cNvPr name="Freeform 7" id="7"/>
            <p:cNvSpPr/>
            <p:nvPr/>
          </p:nvSpPr>
          <p:spPr>
            <a:xfrm flipH="false" flipV="false" rot="0">
              <a:off x="0" y="0"/>
              <a:ext cx="911127" cy="697862"/>
            </a:xfrm>
            <a:custGeom>
              <a:avLst/>
              <a:gdLst/>
              <a:ahLst/>
              <a:cxnLst/>
              <a:rect r="r" b="b" t="t" l="l"/>
              <a:pathLst>
                <a:path h="697862" w="911127">
                  <a:moveTo>
                    <a:pt x="0" y="0"/>
                  </a:moveTo>
                  <a:lnTo>
                    <a:pt x="911127" y="0"/>
                  </a:lnTo>
                  <a:lnTo>
                    <a:pt x="911127" y="697862"/>
                  </a:lnTo>
                  <a:lnTo>
                    <a:pt x="0" y="697862"/>
                  </a:lnTo>
                  <a:close/>
                </a:path>
              </a:pathLst>
            </a:custGeom>
            <a:blipFill>
              <a:blip r:embed="rId3"/>
              <a:stretch>
                <a:fillRect l="-7697" t="0" r="-7697" b="0"/>
              </a:stretch>
            </a:blipFill>
          </p:spPr>
        </p:sp>
      </p:grpSp>
      <p:sp>
        <p:nvSpPr>
          <p:cNvPr name="TextBox 8" id="8"/>
          <p:cNvSpPr txBox="true"/>
          <p:nvPr/>
        </p:nvSpPr>
        <p:spPr>
          <a:xfrm rot="0">
            <a:off x="3035920" y="693645"/>
            <a:ext cx="3853309"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Nunito Bold"/>
                <a:ea typeface="Nunito Bold"/>
                <a:cs typeface="Nunito Bold"/>
                <a:sym typeface="Nunito Bold"/>
              </a:rPr>
              <a:t>Metodología</a:t>
            </a:r>
          </a:p>
        </p:txBody>
      </p:sp>
      <p:sp>
        <p:nvSpPr>
          <p:cNvPr name="TextBox 9" id="9"/>
          <p:cNvSpPr txBox="true"/>
          <p:nvPr/>
        </p:nvSpPr>
        <p:spPr>
          <a:xfrm rot="0">
            <a:off x="1028700" y="3803233"/>
            <a:ext cx="8389043" cy="3714750"/>
          </a:xfrm>
          <a:prstGeom prst="rect">
            <a:avLst/>
          </a:prstGeom>
        </p:spPr>
        <p:txBody>
          <a:bodyPr anchor="t" rtlCol="false" tIns="0" lIns="0" bIns="0" rIns="0">
            <a:spAutoFit/>
          </a:bodyPr>
          <a:lstStyle/>
          <a:p>
            <a:pPr algn="just">
              <a:lnSpc>
                <a:spcPts val="4200"/>
              </a:lnSpc>
            </a:pPr>
            <a:r>
              <a:rPr lang="en-US" sz="3000">
                <a:solidFill>
                  <a:srgbClr val="000000"/>
                </a:solidFill>
                <a:latin typeface="Nunito"/>
                <a:ea typeface="Nunito"/>
                <a:cs typeface="Nunito"/>
                <a:sym typeface="Nunito"/>
              </a:rPr>
              <a:t>La metodología TDD, o Test-Driven Development (Desarrollo Dirigido por Pruebas en español), es una técnica de ingeniería de software donde primero se escriben pruebas unitarias que fallan, luego el código mínimo necesario para que pasen, y finalmente se refactoriza (se mejora) el código</a:t>
            </a:r>
          </a:p>
        </p:txBody>
      </p:sp>
      <p:sp>
        <p:nvSpPr>
          <p:cNvPr name="TextBox 10" id="10"/>
          <p:cNvSpPr txBox="true"/>
          <p:nvPr/>
        </p:nvSpPr>
        <p:spPr>
          <a:xfrm rot="0">
            <a:off x="1028700" y="2875469"/>
            <a:ext cx="1503611" cy="837565"/>
          </a:xfrm>
          <a:prstGeom prst="rect">
            <a:avLst/>
          </a:prstGeom>
        </p:spPr>
        <p:txBody>
          <a:bodyPr anchor="t" rtlCol="false" tIns="0" lIns="0" bIns="0" rIns="0">
            <a:spAutoFit/>
          </a:bodyPr>
          <a:lstStyle/>
          <a:p>
            <a:pPr algn="l">
              <a:lnSpc>
                <a:spcPts val="6859"/>
              </a:lnSpc>
            </a:pPr>
            <a:r>
              <a:rPr lang="en-US" sz="4899" b="true">
                <a:solidFill>
                  <a:srgbClr val="000000"/>
                </a:solidFill>
                <a:latin typeface="Nunito Bold"/>
                <a:ea typeface="Nunito Bold"/>
                <a:cs typeface="Nunito Bold"/>
                <a:sym typeface="Nunito Bold"/>
              </a:rPr>
              <a:t>TDD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920240"/>
            <a:ext cx="18288000" cy="12207240"/>
          </a:xfrm>
          <a:custGeom>
            <a:avLst/>
            <a:gdLst/>
            <a:ahLst/>
            <a:cxnLst/>
            <a:rect r="r" b="b" t="t" l="l"/>
            <a:pathLst>
              <a:path h="12207240" w="18288000">
                <a:moveTo>
                  <a:pt x="0" y="0"/>
                </a:moveTo>
                <a:lnTo>
                  <a:pt x="18288000" y="0"/>
                </a:lnTo>
                <a:lnTo>
                  <a:pt x="18288000" y="12207240"/>
                </a:lnTo>
                <a:lnTo>
                  <a:pt x="0" y="12207240"/>
                </a:lnTo>
                <a:lnTo>
                  <a:pt x="0" y="0"/>
                </a:lnTo>
                <a:close/>
              </a:path>
            </a:pathLst>
          </a:custGeom>
          <a:blipFill>
            <a:blip r:embed="rId2"/>
            <a:stretch>
              <a:fillRect l="0" t="0" r="0" b="0"/>
            </a:stretch>
          </a:blipFill>
        </p:spPr>
      </p:sp>
      <p:grpSp>
        <p:nvGrpSpPr>
          <p:cNvPr name="Group 3" id="3"/>
          <p:cNvGrpSpPr/>
          <p:nvPr/>
        </p:nvGrpSpPr>
        <p:grpSpPr>
          <a:xfrm rot="0">
            <a:off x="4502054" y="3991797"/>
            <a:ext cx="13332493" cy="2303406"/>
            <a:chOff x="0" y="0"/>
            <a:chExt cx="3511438" cy="606658"/>
          </a:xfrm>
        </p:grpSpPr>
        <p:sp>
          <p:nvSpPr>
            <p:cNvPr name="Freeform 4" id="4"/>
            <p:cNvSpPr/>
            <p:nvPr/>
          </p:nvSpPr>
          <p:spPr>
            <a:xfrm flipH="false" flipV="false" rot="0">
              <a:off x="0" y="0"/>
              <a:ext cx="3511438" cy="606658"/>
            </a:xfrm>
            <a:custGeom>
              <a:avLst/>
              <a:gdLst/>
              <a:ahLst/>
              <a:cxnLst/>
              <a:rect r="r" b="b" t="t" l="l"/>
              <a:pathLst>
                <a:path h="606658" w="3511438">
                  <a:moveTo>
                    <a:pt x="0" y="0"/>
                  </a:moveTo>
                  <a:lnTo>
                    <a:pt x="3511438" y="0"/>
                  </a:lnTo>
                  <a:lnTo>
                    <a:pt x="3511438" y="606658"/>
                  </a:lnTo>
                  <a:lnTo>
                    <a:pt x="0" y="606658"/>
                  </a:lnTo>
                  <a:close/>
                </a:path>
              </a:pathLst>
            </a:custGeom>
            <a:solidFill>
              <a:srgbClr val="004AAD">
                <a:alpha val="69804"/>
              </a:srgbClr>
            </a:solidFill>
          </p:spPr>
        </p:sp>
        <p:sp>
          <p:nvSpPr>
            <p:cNvPr name="TextBox 5" id="5"/>
            <p:cNvSpPr txBox="true"/>
            <p:nvPr/>
          </p:nvSpPr>
          <p:spPr>
            <a:xfrm>
              <a:off x="0" y="-38100"/>
              <a:ext cx="3511438" cy="64475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919231" y="4373563"/>
            <a:ext cx="12498139" cy="1377949"/>
          </a:xfrm>
          <a:prstGeom prst="rect">
            <a:avLst/>
          </a:prstGeom>
        </p:spPr>
        <p:txBody>
          <a:bodyPr anchor="t" rtlCol="false" tIns="0" lIns="0" bIns="0" rIns="0">
            <a:spAutoFit/>
          </a:bodyPr>
          <a:lstStyle/>
          <a:p>
            <a:pPr algn="l">
              <a:lnSpc>
                <a:spcPts val="11200"/>
              </a:lnSpc>
            </a:pPr>
            <a:r>
              <a:rPr lang="en-US" sz="8000" b="true">
                <a:solidFill>
                  <a:srgbClr val="FFFFFF"/>
                </a:solidFill>
                <a:latin typeface="Nunito Bold"/>
                <a:ea typeface="Nunito Bold"/>
                <a:cs typeface="Nunito Bold"/>
                <a:sym typeface="Nunito Bold"/>
              </a:rPr>
              <a:t>Propuesta de Planificación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DAGyrNoyWp4</dc:identifier>
  <dcterms:modified xsi:type="dcterms:W3CDTF">2011-08-01T06:04:30Z</dcterms:modified>
  <cp:revision>1</cp:revision>
  <dc:title>Capstone - Presentación Fase 1</dc:title>
</cp:coreProperties>
</file>